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59"/>
  </p:notes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85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</p:sldIdLst>
  <p:sldSz cx="9144000" cy="5143500" type="screen16x9"/>
  <p:notesSz cx="6858000" cy="9144000"/>
  <p:embeddedFontLst>
    <p:embeddedFont>
      <p:font typeface="Roboto Mono" panose="020B0604020202020204" charset="0"/>
      <p:regular r:id="rId60"/>
      <p:bold r:id="rId61"/>
      <p:italic r:id="rId62"/>
      <p:boldItalic r:id="rId63"/>
    </p:embeddedFont>
    <p:embeddedFont>
      <p:font typeface="Montserrat" panose="020B0604020202020204" charset="0"/>
      <p:regular r:id="rId64"/>
      <p:bold r:id="rId65"/>
      <p:italic r:id="rId66"/>
      <p:boldItalic r:id="rId67"/>
    </p:embeddedFont>
    <p:embeddedFont>
      <p:font typeface="Nunito" panose="020B0604020202020204" charset="0"/>
      <p:regular r:id="rId68"/>
      <p:bold r:id="rId69"/>
      <p:italic r:id="rId70"/>
      <p:boldItalic r:id="rId71"/>
    </p:embeddedFont>
    <p:embeddedFont>
      <p:font typeface="Roboto Mono SemiBold" panose="020B0604020202020204" charset="0"/>
      <p:regular r:id="rId72"/>
      <p:bold r:id="rId73"/>
      <p:italic r:id="rId74"/>
      <p:boldItalic r:id="rId7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045b93a44a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045b93a44a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45b93a44a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45b93a44a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45b93a44a_0_3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45b93a44a_0_3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045b93a44a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6" name="Google Shape;196;g1045b93a44a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045b93a44a_0_3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045b93a44a_0_3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045b93a44a_0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2" name="Google Shape;212;g1045b93a44a_0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043e007937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043e007937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45b93a44a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45b93a44a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45b93a44a_0_3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45b93a44a_0_3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045b93a44a_0_5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1045b93a44a_0_5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045b93a44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045b93a44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045b93a44a_0_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045b93a44a_0_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045b93a44a_0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045b93a44a_0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045b93a44a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045b93a44a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045b93a44a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045b93a44a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45b93a44a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45b93a44a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45b93a44a_0_5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45b93a44a_0_5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45b93a44a_0_5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1045b93a44a_0_5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45b93a44a_0_3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45b93a44a_0_3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45b93a44a_0_5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45b93a44a_0_5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45b93a44a_0_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1045b93a44a_0_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045b93a44a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045b93a44a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043e007937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043e007937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045b94196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0" name="Google Shape;350;g1045b94196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43e00793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g1043e00793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043e007937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1043e007937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043e00793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g1043e00793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1043e00793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g1043e00793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creado por linus torvalds para mantener el proyecto del núcleo de linux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entre otros… seguridad, capacidad para trabajar con proyectos extensos, fácil uso, etc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43e007937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043e007937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43e00793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43e0079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d9bd2a0b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fd9bd2a0b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043e007937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g1043e007937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Explicar acceso a la consola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por qué se recomiendo establecer identidad (llevar registros en repositorios)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hacer verificación de configuración git config --list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45b93a44a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45b93a44a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43e007937_0_4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g1043e007937_0_4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explorar el proceso del ciclo de git entre la creación del archivo hasta la modificación del repositorio</a:t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043e007937_0_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1043e007937_0_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043e007937_0_5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043e007937_0_5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043e007937_0_5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3" name="Google Shape;443;g1043e007937_0_5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diferenciar entre cambios y snapshots</a:t>
            </a:r>
            <a:endParaRPr/>
          </a:p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43e007937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0" name="Google Shape;450;g1043e007937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recordar que para ver información y ayuda de los comandos va --help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1043e007937_0_9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1043e007937_0_9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1043e007937_0_5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1" name="Google Shape;461;g1043e007937_0_5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poner un ejemplo real de manejo de ramas de producción y desarrollo</a:t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043e007937_0_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8" name="Google Shape;468;g1043e007937_0_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recordar que para ver información y ayuda de los comandos va --help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043e007937_0_9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043e007937_0_9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043e007937_0_2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043e007937_0_2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045b93a44a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045b93a44a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1043e007937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1043e007937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g1043e007937_0_9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7" name="Google Shape;497;g1043e007937_0_9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1043e007937_0_6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1043e007937_0_6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1043e007937_0_8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3" name="Google Shape;513;g1043e007937_0_8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poner un ejemplo real de manejo de ramas de producción y desarrollo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43e007937_0_7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9" name="Google Shape;519;g1043e007937_0_7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recordar que para ver información y ayuda de los comandos va --help</a:t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1043e007937_0_7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5" name="Google Shape;525;g1043e007937_0_7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poner un ejemplo real de manejo de ramas de producción y desarrollo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1043e007937_0_9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1043e007937_0_9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043e007937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1043e007937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045b93a44a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045b93a44a_0_2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45b93a44a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1045b93a44a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45b93a44a_0_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45b93a44a_0_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45b93a44a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1045b93a44a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43" name="Google Shape;4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47" name="Google Shape;4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body" idx="1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1" name="Google Shape;6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7" name="Google Shape;6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13" name="Google Shape;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2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jercicio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dad">
  <p:cSld name="TITLE_AND_BODY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dad 1">
  <p:cSld name="TITLE_AND_BODY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>
            <a:spLocks noGrp="1"/>
          </p:cNvSpPr>
          <p:nvPr>
            <p:ph type="subTitle" idx="1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tivo 1">
  <p:cSld name="TITLE_AND_BOD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7" name="Google Shape;3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hyperlink" Target="https://git-scm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Relationship Id="rId5" Type="http://schemas.openxmlformats.org/officeDocument/2006/relationships/hyperlink" Target="https://github.com/" TargetMode="Externa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" TargetMode="External"/><Relationship Id="rId4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Configuración de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Entorno de Desarrollo</a:t>
            </a:r>
            <a:endParaRPr/>
          </a:p>
        </p:txBody>
      </p:sp>
      <p:pic>
        <p:nvPicPr>
          <p:cNvPr id="85" name="Google Shape;8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025" y="2954675"/>
            <a:ext cx="2145900" cy="10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9345" y="2646287"/>
            <a:ext cx="1502576" cy="62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6398" y="3007788"/>
            <a:ext cx="2145900" cy="1207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5075" y="2540250"/>
            <a:ext cx="839525" cy="8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>
            <a:spLocks noGrp="1"/>
          </p:cNvSpPr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Extensión Recomendada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Icon Theme</a:t>
            </a:r>
            <a:endParaRPr/>
          </a:p>
        </p:txBody>
      </p:sp>
      <p:sp>
        <p:nvSpPr>
          <p:cNvPr id="178" name="Google Shape;178;p36"/>
          <p:cNvSpPr txBox="1">
            <a:spLocks noGrp="1"/>
          </p:cNvSpPr>
          <p:nvPr>
            <p:ph type="body" idx="1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Es meramente visual. 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Su única función es colocar iconos a nuestros archivos y carpetas dentro del editor dependiendo de la tecnología que estemos trabajando.</a:t>
            </a:r>
            <a:endParaRPr sz="1600"/>
          </a:p>
        </p:txBody>
      </p:sp>
      <p:pic>
        <p:nvPicPr>
          <p:cNvPr id="179" name="Google Shape;1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350" y="152400"/>
            <a:ext cx="3762186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28375" y="2093250"/>
            <a:ext cx="3223225" cy="30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7"/>
          <p:cNvSpPr txBox="1">
            <a:spLocks noGrp="1"/>
          </p:cNvSpPr>
          <p:nvPr>
            <p:ph type="title"/>
          </p:nvPr>
        </p:nvSpPr>
        <p:spPr>
          <a:xfrm>
            <a:off x="4293025" y="1166775"/>
            <a:ext cx="346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TIP: Crear Carpetas para Cada Proyecto</a:t>
            </a:r>
            <a:endParaRPr/>
          </a:p>
        </p:txBody>
      </p:sp>
      <p:sp>
        <p:nvSpPr>
          <p:cNvPr id="186" name="Google Shape;186;p37"/>
          <p:cNvSpPr txBox="1">
            <a:spLocks noGrp="1"/>
          </p:cNvSpPr>
          <p:nvPr>
            <p:ph type="subTitle" idx="1"/>
          </p:nvPr>
        </p:nvSpPr>
        <p:spPr>
          <a:xfrm>
            <a:off x="4293025" y="2159425"/>
            <a:ext cx="4357500" cy="1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Resulta muy útil colocar todos los archivos relacionados a un proyecto dentro una misma carpeta.</a:t>
            </a: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Recomendamos una carpeta general </a:t>
            </a:r>
            <a:r>
              <a:rPr lang="en" sz="1400"/>
              <a:t>del </a:t>
            </a:r>
            <a:r>
              <a:rPr lang="en" sz="1400" smtClean="0"/>
              <a:t>curso, </a:t>
            </a:r>
            <a:r>
              <a:rPr lang="en" sz="1400" dirty="0"/>
              <a:t>con subcarpetas por módulo, y entonces subcarpetas por proyecto o trabajo en el módulo.</a:t>
            </a:r>
            <a:endParaRPr sz="1400" dirty="0"/>
          </a:p>
        </p:txBody>
      </p:sp>
      <p:pic>
        <p:nvPicPr>
          <p:cNvPr id="187" name="Google Shape;1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9454" y="1479800"/>
            <a:ext cx="2626275" cy="212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>
            <a:spLocks noGrp="1"/>
          </p:cNvSpPr>
          <p:nvPr>
            <p:ph type="ctrTitle"/>
          </p:nvPr>
        </p:nvSpPr>
        <p:spPr>
          <a:xfrm>
            <a:off x="311700" y="2031325"/>
            <a:ext cx="8520600" cy="12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Introducción a: 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Terminal y Línea de Comandos</a:t>
            </a:r>
            <a:endParaRPr/>
          </a:p>
        </p:txBody>
      </p:sp>
      <p:pic>
        <p:nvPicPr>
          <p:cNvPr id="193" name="Google Shape;1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2238" y="946200"/>
            <a:ext cx="839525" cy="83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9"/>
          <p:cNvSpPr txBox="1">
            <a:spLocks noGrp="1"/>
          </p:cNvSpPr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Terminal</a:t>
            </a:r>
            <a:endParaRPr/>
          </a:p>
        </p:txBody>
      </p:sp>
      <p:pic>
        <p:nvPicPr>
          <p:cNvPr id="199" name="Google Shape;19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50" y="945800"/>
            <a:ext cx="4297049" cy="3560076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9"/>
          <p:cNvSpPr txBox="1">
            <a:spLocks noGrp="1"/>
          </p:cNvSpPr>
          <p:nvPr>
            <p:ph type="body" idx="1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Un dispositivo electrónico o electromecánico que se utiliza para interactuar con una computadora. </a:t>
            </a:r>
            <a:endParaRPr sz="18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El concepto de terminal suele confundirse con el de emulador virtual, que consiste en un programa que emula las especificaciones de un terminal estándar.</a:t>
            </a:r>
            <a:endParaRPr sz="1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/>
          <p:nvPr/>
        </p:nvSpPr>
        <p:spPr>
          <a:xfrm>
            <a:off x="743775" y="880800"/>
            <a:ext cx="7739400" cy="13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rgbClr val="202122"/>
                </a:solidFill>
                <a:highlight>
                  <a:srgbClr val="FFFFFF"/>
                </a:highlight>
              </a:rPr>
              <a:t>Un </a:t>
            </a:r>
            <a:r>
              <a:rPr lang="en" sz="1550" b="1">
                <a:solidFill>
                  <a:srgbClr val="202122"/>
                </a:solidFill>
                <a:highlight>
                  <a:srgbClr val="FFFFFF"/>
                </a:highlight>
              </a:rPr>
              <a:t>emulador de terminal</a:t>
            </a:r>
            <a:r>
              <a:rPr lang="en" sz="1550">
                <a:solidFill>
                  <a:srgbClr val="202122"/>
                </a:solidFill>
                <a:highlight>
                  <a:srgbClr val="FFFFFF"/>
                </a:highlight>
              </a:rPr>
              <a:t> o </a:t>
            </a:r>
            <a:r>
              <a:rPr lang="en" sz="1550" b="1">
                <a:solidFill>
                  <a:srgbClr val="202122"/>
                </a:solidFill>
                <a:highlight>
                  <a:srgbClr val="FFFFFF"/>
                </a:highlight>
              </a:rPr>
              <a:t>emulador de consola</a:t>
            </a:r>
            <a:r>
              <a:rPr lang="en" sz="1550">
                <a:solidFill>
                  <a:srgbClr val="202122"/>
                </a:solidFill>
                <a:highlight>
                  <a:srgbClr val="FFFFFF"/>
                </a:highlight>
              </a:rPr>
              <a:t> es un programa informático que simula el funcionamiento de una terminal de computadora en cualquier dispositivo de visualización.</a:t>
            </a:r>
            <a:endParaRPr sz="1900"/>
          </a:p>
        </p:txBody>
      </p:sp>
      <p:pic>
        <p:nvPicPr>
          <p:cNvPr id="206" name="Google Shape;2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7900" y="1568200"/>
            <a:ext cx="2806899" cy="164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900" y="2118225"/>
            <a:ext cx="3348774" cy="262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40"/>
          <p:cNvPicPr preferRelativeResize="0"/>
          <p:nvPr/>
        </p:nvPicPr>
        <p:blipFill rotWithShape="1">
          <a:blip r:embed="rId5">
            <a:alphaModFix/>
          </a:blip>
          <a:srcRect t="5490"/>
          <a:stretch/>
        </p:blipFill>
        <p:spPr>
          <a:xfrm>
            <a:off x="4599850" y="2882201"/>
            <a:ext cx="4016451" cy="175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40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Emulador de Terminal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1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Comandos</a:t>
            </a:r>
            <a:endParaRPr/>
          </a:p>
        </p:txBody>
      </p:sp>
      <p:sp>
        <p:nvSpPr>
          <p:cNvPr id="215" name="Google Shape;215;p41"/>
          <p:cNvSpPr/>
          <p:nvPr/>
        </p:nvSpPr>
        <p:spPr>
          <a:xfrm>
            <a:off x="704675" y="1173000"/>
            <a:ext cx="3269400" cy="30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Una orden, instrucción o comando​ (barbarismo del inglés </a:t>
            </a:r>
            <a:r>
              <a:rPr lang="en" sz="1600" i="1"/>
              <a:t>command</a:t>
            </a:r>
            <a:r>
              <a:rPr lang="en" sz="1600"/>
              <a:t>) </a:t>
            </a:r>
            <a:r>
              <a:rPr lang="en" sz="1600" b="1"/>
              <a:t>es una instrucción que el usuario proporciona a un sistema informático</a:t>
            </a:r>
            <a:r>
              <a:rPr lang="en" sz="1600"/>
              <a:t>, desde una terminal o línea de comandos o desde una llamada de programación. </a:t>
            </a:r>
            <a:br>
              <a:rPr lang="en" sz="1600"/>
            </a:br>
            <a:r>
              <a:rPr lang="en" sz="1600"/>
              <a:t/>
            </a:r>
            <a:br>
              <a:rPr lang="en" sz="1600"/>
            </a:br>
            <a:r>
              <a:rPr lang="en" sz="1600"/>
              <a:t>Puede ser interno (contenido en el propio intérprete) o externo (contenido en un archivo ejecutable).</a:t>
            </a:r>
            <a:endParaRPr sz="1600"/>
          </a:p>
        </p:txBody>
      </p:sp>
      <p:pic>
        <p:nvPicPr>
          <p:cNvPr id="216" name="Google Shape;2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650" y="877117"/>
            <a:ext cx="4865125" cy="3328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52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VS Studio Code Incluye una Terminal</a:t>
            </a:r>
            <a:endParaRPr/>
          </a:p>
        </p:txBody>
      </p:sp>
      <p:pic>
        <p:nvPicPr>
          <p:cNvPr id="319" name="Google Shape;319;p52"/>
          <p:cNvPicPr preferRelativeResize="0"/>
          <p:nvPr/>
        </p:nvPicPr>
        <p:blipFill rotWithShape="1">
          <a:blip r:embed="rId3">
            <a:alphaModFix/>
          </a:blip>
          <a:srcRect b="10650"/>
          <a:stretch/>
        </p:blipFill>
        <p:spPr>
          <a:xfrm>
            <a:off x="945800" y="977125"/>
            <a:ext cx="8126876" cy="41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52"/>
          <p:cNvSpPr/>
          <p:nvPr/>
        </p:nvSpPr>
        <p:spPr>
          <a:xfrm>
            <a:off x="2922425" y="924525"/>
            <a:ext cx="2306100" cy="711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52"/>
          <p:cNvSpPr/>
          <p:nvPr/>
        </p:nvSpPr>
        <p:spPr>
          <a:xfrm>
            <a:off x="3234250" y="4073775"/>
            <a:ext cx="5909700" cy="1005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2"/>
          <p:cNvSpPr txBox="1">
            <a:spLocks noGrp="1"/>
          </p:cNvSpPr>
          <p:nvPr>
            <p:ph type="subTitle" idx="1"/>
          </p:nvPr>
        </p:nvSpPr>
        <p:spPr>
          <a:xfrm>
            <a:off x="4293025" y="2155900"/>
            <a:ext cx="26631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Linux, MacOS y Windows</a:t>
            </a:r>
            <a:endParaRPr/>
          </a:p>
        </p:txBody>
      </p:sp>
      <p:sp>
        <p:nvSpPr>
          <p:cNvPr id="222" name="Google Shape;222;p42"/>
          <p:cNvSpPr txBox="1">
            <a:spLocks noGrp="1"/>
          </p:cNvSpPr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Comandos Básicos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/>
        </p:nvSpPr>
        <p:spPr>
          <a:xfrm>
            <a:off x="4786975" y="1739950"/>
            <a:ext cx="41388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cd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i="1">
                <a:solidFill>
                  <a:schemeClr val="dk1"/>
                </a:solidFill>
              </a:rPr>
              <a:t>(current directory)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 pasarle ningún parámetro adicional, cd te muestra tu ubicación actual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$ cd</a:t>
            </a:r>
            <a:br>
              <a:rPr lang="en" i="1"/>
            </a:br>
            <a:r>
              <a:rPr lang="en" i="1"/>
              <a:t/>
            </a:r>
            <a:br>
              <a:rPr lang="en" i="1"/>
            </a:br>
            <a:r>
              <a:rPr lang="en"/>
              <a:t>También es posible usar</a:t>
            </a:r>
            <a:br>
              <a:rPr lang="en"/>
            </a:br>
            <a:r>
              <a:rPr lang="en" i="1">
                <a:solidFill>
                  <a:schemeClr val="dk1"/>
                </a:solidFill>
              </a:rPr>
              <a:t>$ echo %cd%</a:t>
            </a:r>
            <a:r>
              <a:rPr lang="en"/>
              <a:t/>
            </a:r>
            <a:br>
              <a:rPr lang="en"/>
            </a:b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43"/>
          <p:cNvSpPr txBox="1"/>
          <p:nvPr/>
        </p:nvSpPr>
        <p:spPr>
          <a:xfrm>
            <a:off x="681250" y="1739950"/>
            <a:ext cx="37977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pwd </a:t>
            </a:r>
            <a:br>
              <a:rPr lang="en" sz="1800" b="1"/>
            </a:br>
            <a:r>
              <a:rPr lang="en" sz="1800" i="1"/>
              <a:t>(print working directory)</a:t>
            </a:r>
            <a:endParaRPr sz="1800" i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Este comando imprime la ubicación de tu directorio de trabajo actual</a:t>
            </a:r>
            <a:br>
              <a:rPr lang="en"/>
            </a:br>
            <a:r>
              <a:rPr lang="en"/>
              <a:t/>
            </a:r>
            <a:br>
              <a:rPr lang="en"/>
            </a:br>
            <a:r>
              <a:rPr lang="en"/>
              <a:t>Es importante saber dónde te encuentras antes de ir a un directorio principal o secundario.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$ pwd</a:t>
            </a:r>
            <a:endParaRPr i="1"/>
          </a:p>
        </p:txBody>
      </p:sp>
      <p:sp>
        <p:nvSpPr>
          <p:cNvPr id="229" name="Google Shape;229;p43"/>
          <p:cNvSpPr txBox="1"/>
          <p:nvPr/>
        </p:nvSpPr>
        <p:spPr>
          <a:xfrm>
            <a:off x="681250" y="11525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Nunito"/>
                <a:ea typeface="Nunito"/>
                <a:cs typeface="Nunito"/>
                <a:sym typeface="Nunito"/>
              </a:rPr>
              <a:t>Linux / Mac OS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30" name="Google Shape;230;p43"/>
          <p:cNvSpPr txBox="1"/>
          <p:nvPr/>
        </p:nvSpPr>
        <p:spPr>
          <a:xfrm>
            <a:off x="4852750" y="11525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Nunito"/>
                <a:ea typeface="Nunito"/>
                <a:cs typeface="Nunito"/>
                <a:sym typeface="Nunito"/>
              </a:rPr>
              <a:t>Windows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31" name="Google Shape;231;p43"/>
          <p:cNvCxnSpPr/>
          <p:nvPr/>
        </p:nvCxnSpPr>
        <p:spPr>
          <a:xfrm>
            <a:off x="4572000" y="1285875"/>
            <a:ext cx="0" cy="3292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43"/>
          <p:cNvSpPr txBox="1">
            <a:spLocks noGrp="1"/>
          </p:cNvSpPr>
          <p:nvPr>
            <p:ph type="title"/>
          </p:nvPr>
        </p:nvSpPr>
        <p:spPr>
          <a:xfrm>
            <a:off x="311700" y="109025"/>
            <a:ext cx="4810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Saber dónde estoy...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4"/>
          <p:cNvSpPr txBox="1"/>
          <p:nvPr/>
        </p:nvSpPr>
        <p:spPr>
          <a:xfrm>
            <a:off x="4786975" y="1739950"/>
            <a:ext cx="41388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dir</a:t>
            </a:r>
            <a:br>
              <a:rPr lang="en" sz="1800" b="1">
                <a:solidFill>
                  <a:schemeClr val="dk1"/>
                </a:solidFill>
              </a:rPr>
            </a:br>
            <a:r>
              <a:rPr lang="en" sz="1800" i="1">
                <a:solidFill>
                  <a:schemeClr val="dk1"/>
                </a:solidFill>
              </a:rPr>
              <a:t>(directory)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Muestra todos los directorios y archivos contenidos dentro de un directorio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$ dir</a:t>
            </a:r>
            <a:br>
              <a:rPr lang="en" i="1">
                <a:solidFill>
                  <a:schemeClr val="dk1"/>
                </a:solidFill>
              </a:rPr>
            </a:br>
            <a:r>
              <a:rPr lang="en"/>
              <a:t/>
            </a:r>
            <a:br>
              <a:rPr lang="en"/>
            </a:b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44"/>
          <p:cNvSpPr txBox="1"/>
          <p:nvPr/>
        </p:nvSpPr>
        <p:spPr>
          <a:xfrm>
            <a:off x="681250" y="1739950"/>
            <a:ext cx="37977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ls</a:t>
            </a:r>
            <a:br>
              <a:rPr lang="en" sz="1800" b="1">
                <a:solidFill>
                  <a:schemeClr val="dk1"/>
                </a:solidFill>
              </a:rPr>
            </a:br>
            <a:r>
              <a:rPr lang="en" sz="1800" i="1">
                <a:solidFill>
                  <a:schemeClr val="dk1"/>
                </a:solidFill>
              </a:rPr>
              <a:t>(list)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Imprime el contenido de un directorio. </a:t>
            </a:r>
            <a:b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</a:b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/>
            </a:r>
            <a:b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</a:b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Como casi todos los comandos, tiene variaciones como</a:t>
            </a:r>
            <a:b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</a:br>
            <a:endParaRPr sz="13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Char char="●"/>
            </a:pP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ls -a</a:t>
            </a:r>
            <a:endParaRPr sz="13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300"/>
              <a:buChar char="●"/>
            </a:pP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ls -l</a:t>
            </a:r>
            <a:endParaRPr sz="13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</a:rPr>
              <a:t>$ ls</a:t>
            </a:r>
            <a:endParaRPr sz="1800" b="1"/>
          </a:p>
        </p:txBody>
      </p:sp>
      <p:sp>
        <p:nvSpPr>
          <p:cNvPr id="239" name="Google Shape;239;p44"/>
          <p:cNvSpPr txBox="1"/>
          <p:nvPr/>
        </p:nvSpPr>
        <p:spPr>
          <a:xfrm>
            <a:off x="681250" y="11525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Nunito"/>
                <a:ea typeface="Nunito"/>
                <a:cs typeface="Nunito"/>
                <a:sym typeface="Nunito"/>
              </a:rPr>
              <a:t>Linux / Mac OS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0" name="Google Shape;240;p44"/>
          <p:cNvSpPr txBox="1"/>
          <p:nvPr/>
        </p:nvSpPr>
        <p:spPr>
          <a:xfrm>
            <a:off x="4852750" y="11525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Nunito"/>
                <a:ea typeface="Nunito"/>
                <a:cs typeface="Nunito"/>
                <a:sym typeface="Nunito"/>
              </a:rPr>
              <a:t>Windows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41" name="Google Shape;241;p44"/>
          <p:cNvSpPr txBox="1">
            <a:spLocks noGrp="1"/>
          </p:cNvSpPr>
          <p:nvPr>
            <p:ph type="title"/>
          </p:nvPr>
        </p:nvSpPr>
        <p:spPr>
          <a:xfrm>
            <a:off x="311700" y="109025"/>
            <a:ext cx="707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Mostrar contenido de una carpeta</a:t>
            </a:r>
            <a:endParaRPr/>
          </a:p>
        </p:txBody>
      </p:sp>
      <p:cxnSp>
        <p:nvCxnSpPr>
          <p:cNvPr id="242" name="Google Shape;242;p44"/>
          <p:cNvCxnSpPr/>
          <p:nvPr/>
        </p:nvCxnSpPr>
        <p:spPr>
          <a:xfrm>
            <a:off x="4572000" y="1285875"/>
            <a:ext cx="0" cy="3292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>
            <a:spLocks noGrp="1"/>
          </p:cNvSpPr>
          <p:nvPr>
            <p:ph type="title"/>
          </p:nvPr>
        </p:nvSpPr>
        <p:spPr>
          <a:xfrm>
            <a:off x="4976575" y="1674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de la Sesión</a:t>
            </a:r>
            <a:endParaRPr/>
          </a:p>
        </p:txBody>
      </p:sp>
      <p:sp>
        <p:nvSpPr>
          <p:cNvPr id="94" name="Google Shape;94;p24"/>
          <p:cNvSpPr txBox="1">
            <a:spLocks noGrp="1"/>
          </p:cNvSpPr>
          <p:nvPr>
            <p:ph type="body" idx="1"/>
          </p:nvPr>
        </p:nvSpPr>
        <p:spPr>
          <a:xfrm>
            <a:off x="4976575" y="1001450"/>
            <a:ext cx="3852300" cy="383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Tener listo el entorno de desarrollo para comenzar a trabajar en el curso.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Conocer la interfaz de Visual Studio Code.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Añadir más funcionalidades al editor a través de Extensiones.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Entender la importancia y el uso de la línea de comandos.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Entender la importancia del control de versiones en software.</a:t>
            </a:r>
            <a:endParaRPr sz="1400">
              <a:solidFill>
                <a:schemeClr val="lt1"/>
              </a:solidFill>
            </a:endParaRPr>
          </a:p>
          <a:p>
            <a:pPr marL="457200" lvl="0" indent="-317500" algn="l" rtl="0"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400"/>
              <a:buChar char="●"/>
            </a:pPr>
            <a:r>
              <a:rPr lang="en" sz="1400">
                <a:solidFill>
                  <a:schemeClr val="lt1"/>
                </a:solidFill>
              </a:rPr>
              <a:t>Aprender a usar git y github.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95" name="Google Shape;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4250" y="483850"/>
            <a:ext cx="4671775" cy="46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 txBox="1"/>
          <p:nvPr/>
        </p:nvSpPr>
        <p:spPr>
          <a:xfrm>
            <a:off x="4786975" y="1739950"/>
            <a:ext cx="41388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cd /directorio</a:t>
            </a:r>
            <a:br>
              <a:rPr lang="en" sz="1800" b="1">
                <a:solidFill>
                  <a:schemeClr val="dk1"/>
                </a:solidFill>
              </a:rPr>
            </a:br>
            <a:r>
              <a:rPr lang="en" sz="1800" i="1">
                <a:solidFill>
                  <a:schemeClr val="dk1"/>
                </a:solidFill>
              </a:rPr>
              <a:t>(change directory)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Si pasamos un parámetro adicional a solo escribir </a:t>
            </a:r>
            <a:r>
              <a:rPr lang="en" i="1">
                <a:solidFill>
                  <a:schemeClr val="dk1"/>
                </a:solidFill>
              </a:rPr>
              <a:t>cd</a:t>
            </a:r>
            <a:r>
              <a:rPr lang="en">
                <a:solidFill>
                  <a:schemeClr val="dk1"/>
                </a:solidFill>
              </a:rPr>
              <a:t>, podemos movernos a otro directorio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$ cd Documents/DEVF</a:t>
            </a:r>
            <a:br>
              <a:rPr lang="en" i="1">
                <a:solidFill>
                  <a:schemeClr val="dk1"/>
                </a:solidFill>
              </a:rPr>
            </a:br>
            <a:r>
              <a:rPr lang="en"/>
              <a:t/>
            </a:r>
            <a:br>
              <a:rPr lang="en"/>
            </a:b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45"/>
          <p:cNvSpPr txBox="1"/>
          <p:nvPr/>
        </p:nvSpPr>
        <p:spPr>
          <a:xfrm>
            <a:off x="681250" y="1739950"/>
            <a:ext cx="37977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cd /directorio</a:t>
            </a:r>
            <a:br>
              <a:rPr lang="en" sz="1800" b="1">
                <a:solidFill>
                  <a:schemeClr val="dk1"/>
                </a:solidFill>
              </a:rPr>
            </a:br>
            <a:r>
              <a:rPr lang="en" sz="1800" i="1">
                <a:solidFill>
                  <a:schemeClr val="dk1"/>
                </a:solidFill>
              </a:rPr>
              <a:t>(change directory)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Permite moverte a otro directorio</a:t>
            </a:r>
            <a:endParaRPr sz="13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$ cd Documents/DEVF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49" name="Google Shape;249;p45"/>
          <p:cNvSpPr txBox="1"/>
          <p:nvPr/>
        </p:nvSpPr>
        <p:spPr>
          <a:xfrm>
            <a:off x="681250" y="11525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Nunito"/>
                <a:ea typeface="Nunito"/>
                <a:cs typeface="Nunito"/>
                <a:sym typeface="Nunito"/>
              </a:rPr>
              <a:t>Linux / Mac OS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0" name="Google Shape;250;p45"/>
          <p:cNvSpPr txBox="1"/>
          <p:nvPr/>
        </p:nvSpPr>
        <p:spPr>
          <a:xfrm>
            <a:off x="4852750" y="11525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Nunito"/>
                <a:ea typeface="Nunito"/>
                <a:cs typeface="Nunito"/>
                <a:sym typeface="Nunito"/>
              </a:rPr>
              <a:t>Windows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1" name="Google Shape;251;p45"/>
          <p:cNvSpPr txBox="1">
            <a:spLocks noGrp="1"/>
          </p:cNvSpPr>
          <p:nvPr>
            <p:ph type="title"/>
          </p:nvPr>
        </p:nvSpPr>
        <p:spPr>
          <a:xfrm>
            <a:off x="311700" y="109025"/>
            <a:ext cx="707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Movernos entre carpetas (cambiar de ruta)</a:t>
            </a:r>
            <a:endParaRPr/>
          </a:p>
        </p:txBody>
      </p:sp>
      <p:cxnSp>
        <p:nvCxnSpPr>
          <p:cNvPr id="252" name="Google Shape;252;p45"/>
          <p:cNvCxnSpPr/>
          <p:nvPr/>
        </p:nvCxnSpPr>
        <p:spPr>
          <a:xfrm>
            <a:off x="4572000" y="1285875"/>
            <a:ext cx="0" cy="3292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6"/>
          <p:cNvSpPr txBox="1"/>
          <p:nvPr/>
        </p:nvSpPr>
        <p:spPr>
          <a:xfrm>
            <a:off x="681250" y="977950"/>
            <a:ext cx="37977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/>
              <a:t>mkdir</a:t>
            </a:r>
            <a:br>
              <a:rPr lang="en" sz="1800" b="1"/>
            </a:br>
            <a:r>
              <a:rPr lang="en" sz="1800" i="1">
                <a:solidFill>
                  <a:schemeClr val="dk1"/>
                </a:solidFill>
              </a:rPr>
              <a:t>(make directory)</a:t>
            </a:r>
            <a:endParaRPr sz="18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/>
          </a:p>
          <a:p>
            <a:pPr marL="0" lvl="0" indent="0" algn="l" rtl="0">
              <a:lnSpc>
                <a:spcPct val="155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</a:rPr>
              <a:t>El comando </a:t>
            </a:r>
            <a:r>
              <a:rPr lang="en" sz="1300" i="1">
                <a:solidFill>
                  <a:srgbClr val="333333"/>
                </a:solidFill>
                <a:highlight>
                  <a:srgbClr val="FFFFFF"/>
                </a:highlight>
              </a:rPr>
              <a:t>mkdir 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</a:rPr>
              <a:t>se utiliza para crear un nuevo directorio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5769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333333"/>
                </a:solidFill>
                <a:highlight>
                  <a:srgbClr val="FFFFFF"/>
                </a:highlight>
              </a:rPr>
              <a:t>$ mkdir mi_directorio</a:t>
            </a:r>
            <a:endParaRPr sz="1300" i="1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90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258" name="Google Shape;258;p46"/>
          <p:cNvSpPr txBox="1"/>
          <p:nvPr/>
        </p:nvSpPr>
        <p:spPr>
          <a:xfrm>
            <a:off x="681250" y="4667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Linux / Mac OS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59" name="Google Shape;259;p46"/>
          <p:cNvSpPr txBox="1"/>
          <p:nvPr/>
        </p:nvSpPr>
        <p:spPr>
          <a:xfrm>
            <a:off x="4852750" y="4667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Windows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cxnSp>
        <p:nvCxnSpPr>
          <p:cNvPr id="260" name="Google Shape;260;p46"/>
          <p:cNvCxnSpPr/>
          <p:nvPr/>
        </p:nvCxnSpPr>
        <p:spPr>
          <a:xfrm>
            <a:off x="4572000" y="350050"/>
            <a:ext cx="0" cy="42285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46"/>
          <p:cNvSpPr txBox="1"/>
          <p:nvPr/>
        </p:nvSpPr>
        <p:spPr>
          <a:xfrm>
            <a:off x="4786975" y="977950"/>
            <a:ext cx="41388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mkdir</a:t>
            </a:r>
            <a:br>
              <a:rPr lang="en" sz="1800" b="1">
                <a:solidFill>
                  <a:schemeClr val="dk1"/>
                </a:solidFill>
              </a:rPr>
            </a:br>
            <a:r>
              <a:rPr lang="en" sz="1800" i="1">
                <a:solidFill>
                  <a:schemeClr val="dk1"/>
                </a:solidFill>
              </a:rPr>
              <a:t>(make directory)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5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</a:rPr>
              <a:t>El comando </a:t>
            </a:r>
            <a:r>
              <a:rPr lang="en" sz="1300" i="1">
                <a:solidFill>
                  <a:srgbClr val="333333"/>
                </a:solidFill>
                <a:highlight>
                  <a:srgbClr val="FFFFFF"/>
                </a:highlight>
              </a:rPr>
              <a:t>mkdir </a:t>
            </a:r>
            <a:r>
              <a:rPr lang="en" sz="1300">
                <a:solidFill>
                  <a:srgbClr val="333333"/>
                </a:solidFill>
                <a:highlight>
                  <a:srgbClr val="FFFFFF"/>
                </a:highlight>
              </a:rPr>
              <a:t>se utiliza para crear un nuevo directorio</a:t>
            </a:r>
            <a:endParaRPr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5769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333333"/>
                </a:solidFill>
                <a:highlight>
                  <a:srgbClr val="FFFFFF"/>
                </a:highlight>
              </a:rPr>
              <a:t>$ mkdir mi_directorio</a:t>
            </a:r>
            <a:endParaRPr sz="1800" b="1"/>
          </a:p>
          <a:p>
            <a:pPr marL="0" lvl="0" indent="0" algn="l" rtl="0">
              <a:spcBef>
                <a:spcPts val="19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7"/>
          <p:cNvSpPr txBox="1"/>
          <p:nvPr/>
        </p:nvSpPr>
        <p:spPr>
          <a:xfrm>
            <a:off x="4786975" y="1739950"/>
            <a:ext cx="41388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copy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Nos permite copiar archivos y directorios.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$ copy archivo_a archivo_a_copia</a:t>
            </a:r>
            <a:br>
              <a:rPr lang="en" i="1">
                <a:solidFill>
                  <a:schemeClr val="dk1"/>
                </a:solidFill>
              </a:rPr>
            </a:br>
            <a:r>
              <a:rPr lang="en" i="1">
                <a:solidFill>
                  <a:schemeClr val="dk1"/>
                </a:solidFill>
              </a:rPr>
              <a:t/>
            </a:r>
            <a:br>
              <a:rPr lang="en" i="1">
                <a:solidFill>
                  <a:schemeClr val="dk1"/>
                </a:solidFill>
              </a:rPr>
            </a:br>
            <a:r>
              <a:rPr lang="en"/>
              <a:t/>
            </a:r>
            <a:br>
              <a:rPr lang="en"/>
            </a:b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7" name="Google Shape;267;p47"/>
          <p:cNvSpPr txBox="1"/>
          <p:nvPr/>
        </p:nvSpPr>
        <p:spPr>
          <a:xfrm>
            <a:off x="681250" y="1739950"/>
            <a:ext cx="37977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cp</a:t>
            </a:r>
            <a:br>
              <a:rPr lang="en" sz="1800" b="1">
                <a:solidFill>
                  <a:schemeClr val="dk1"/>
                </a:solidFill>
              </a:rPr>
            </a:br>
            <a:r>
              <a:rPr lang="en" sz="1800" i="1">
                <a:solidFill>
                  <a:schemeClr val="dk1"/>
                </a:solidFill>
              </a:rPr>
              <a:t>(copy)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Sirve para copiar archivos y directorios.</a:t>
            </a:r>
            <a:r>
              <a:rPr lang="en" i="1">
                <a:solidFill>
                  <a:schemeClr val="dk1"/>
                </a:solidFill>
              </a:rPr>
              <a:t/>
            </a:r>
            <a:br>
              <a:rPr lang="en" i="1">
                <a:solidFill>
                  <a:schemeClr val="dk1"/>
                </a:solidFill>
              </a:rPr>
            </a:br>
            <a:endParaRPr sz="13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55769"/>
              </a:lnSpc>
              <a:spcBef>
                <a:spcPts val="0"/>
              </a:spcBef>
              <a:spcAft>
                <a:spcPts val="1900"/>
              </a:spcAft>
              <a:buNone/>
            </a:pPr>
            <a:r>
              <a:rPr lang="en" sz="1300" i="1">
                <a:solidFill>
                  <a:srgbClr val="333333"/>
                </a:solidFill>
                <a:highlight>
                  <a:schemeClr val="lt1"/>
                </a:highlight>
              </a:rPr>
              <a:t>$ cp archivo_a archivo_a_copia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68" name="Google Shape;268;p47"/>
          <p:cNvSpPr txBox="1"/>
          <p:nvPr/>
        </p:nvSpPr>
        <p:spPr>
          <a:xfrm>
            <a:off x="681250" y="11525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Nunito"/>
                <a:ea typeface="Nunito"/>
                <a:cs typeface="Nunito"/>
                <a:sym typeface="Nunito"/>
              </a:rPr>
              <a:t>Linux / Mac OS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69" name="Google Shape;269;p47"/>
          <p:cNvSpPr txBox="1"/>
          <p:nvPr/>
        </p:nvSpPr>
        <p:spPr>
          <a:xfrm>
            <a:off x="4852750" y="11525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Nunito"/>
                <a:ea typeface="Nunito"/>
                <a:cs typeface="Nunito"/>
                <a:sym typeface="Nunito"/>
              </a:rPr>
              <a:t>Windows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0" name="Google Shape;270;p47"/>
          <p:cNvSpPr txBox="1">
            <a:spLocks noGrp="1"/>
          </p:cNvSpPr>
          <p:nvPr>
            <p:ph type="title"/>
          </p:nvPr>
        </p:nvSpPr>
        <p:spPr>
          <a:xfrm>
            <a:off x="311700" y="109025"/>
            <a:ext cx="707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Copiar archivos / carpetas</a:t>
            </a:r>
            <a:endParaRPr/>
          </a:p>
        </p:txBody>
      </p:sp>
      <p:cxnSp>
        <p:nvCxnSpPr>
          <p:cNvPr id="271" name="Google Shape;271;p47"/>
          <p:cNvCxnSpPr/>
          <p:nvPr/>
        </p:nvCxnSpPr>
        <p:spPr>
          <a:xfrm>
            <a:off x="4572000" y="1285875"/>
            <a:ext cx="0" cy="3292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/>
        </p:nvSpPr>
        <p:spPr>
          <a:xfrm>
            <a:off x="4786975" y="1739950"/>
            <a:ext cx="41388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move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57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El comando </a:t>
            </a:r>
            <a:r>
              <a:rPr lang="en" sz="1300" i="1">
                <a:solidFill>
                  <a:srgbClr val="333333"/>
                </a:solidFill>
                <a:highlight>
                  <a:schemeClr val="lt1"/>
                </a:highlight>
              </a:rPr>
              <a:t>mv</a:t>
            </a: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 se usa para mover o renombrar</a:t>
            </a:r>
            <a:b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</a:b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directorios y archivos.</a:t>
            </a:r>
            <a:endParaRPr sz="13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i="1">
                <a:solidFill>
                  <a:srgbClr val="333333"/>
                </a:solidFill>
                <a:highlight>
                  <a:schemeClr val="lt1"/>
                </a:highlight>
              </a:rPr>
              <a:t>$ move nombre_viejo nombre_nuevo</a:t>
            </a:r>
            <a:endParaRPr sz="1150">
              <a:solidFill>
                <a:srgbClr val="242729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/>
            </a:r>
            <a:br>
              <a:rPr lang="en" i="1">
                <a:solidFill>
                  <a:schemeClr val="dk1"/>
                </a:solidFill>
              </a:rPr>
            </a:br>
            <a:r>
              <a:rPr lang="en"/>
              <a:t/>
            </a:r>
            <a:br>
              <a:rPr lang="en"/>
            </a:b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48"/>
          <p:cNvSpPr txBox="1"/>
          <p:nvPr/>
        </p:nvSpPr>
        <p:spPr>
          <a:xfrm>
            <a:off x="681250" y="1739950"/>
            <a:ext cx="37977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mv</a:t>
            </a:r>
            <a:br>
              <a:rPr lang="en" sz="1800" b="1">
                <a:solidFill>
                  <a:schemeClr val="dk1"/>
                </a:solidFill>
              </a:rPr>
            </a:br>
            <a:r>
              <a:rPr lang="en" sz="1800" i="1">
                <a:solidFill>
                  <a:schemeClr val="dk1"/>
                </a:solidFill>
              </a:rPr>
              <a:t>(move)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5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El comando </a:t>
            </a:r>
            <a:r>
              <a:rPr lang="en" sz="1300" i="1">
                <a:solidFill>
                  <a:srgbClr val="333333"/>
                </a:solidFill>
                <a:highlight>
                  <a:schemeClr val="lt1"/>
                </a:highlight>
              </a:rPr>
              <a:t>mv</a:t>
            </a: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 se usa para mover o renombrar</a:t>
            </a:r>
            <a:b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</a:b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directorios y archivos.</a:t>
            </a:r>
            <a:endParaRPr sz="13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55769"/>
              </a:lnSpc>
              <a:spcBef>
                <a:spcPts val="1900"/>
              </a:spcBef>
              <a:spcAft>
                <a:spcPts val="1900"/>
              </a:spcAft>
              <a:buNone/>
            </a:pPr>
            <a:r>
              <a:rPr lang="en" sz="1300" i="1">
                <a:solidFill>
                  <a:srgbClr val="333333"/>
                </a:solidFill>
                <a:highlight>
                  <a:schemeClr val="lt1"/>
                </a:highlight>
              </a:rPr>
              <a:t>$ mv nombre_viejo nombre_nuevo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78" name="Google Shape;278;p48"/>
          <p:cNvSpPr txBox="1"/>
          <p:nvPr/>
        </p:nvSpPr>
        <p:spPr>
          <a:xfrm>
            <a:off x="681250" y="11525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Nunito"/>
                <a:ea typeface="Nunito"/>
                <a:cs typeface="Nunito"/>
                <a:sym typeface="Nunito"/>
              </a:rPr>
              <a:t>Linux / Mac OS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79" name="Google Shape;279;p48"/>
          <p:cNvSpPr txBox="1"/>
          <p:nvPr/>
        </p:nvSpPr>
        <p:spPr>
          <a:xfrm>
            <a:off x="4852750" y="11525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Nunito"/>
                <a:ea typeface="Nunito"/>
                <a:cs typeface="Nunito"/>
                <a:sym typeface="Nunito"/>
              </a:rPr>
              <a:t>Windows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0" name="Google Shape;280;p48"/>
          <p:cNvSpPr txBox="1">
            <a:spLocks noGrp="1"/>
          </p:cNvSpPr>
          <p:nvPr>
            <p:ph type="title"/>
          </p:nvPr>
        </p:nvSpPr>
        <p:spPr>
          <a:xfrm>
            <a:off x="311700" y="109025"/>
            <a:ext cx="707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Mover archivos / carpetas</a:t>
            </a:r>
            <a:endParaRPr/>
          </a:p>
        </p:txBody>
      </p:sp>
      <p:cxnSp>
        <p:nvCxnSpPr>
          <p:cNvPr id="281" name="Google Shape;281;p48"/>
          <p:cNvCxnSpPr/>
          <p:nvPr/>
        </p:nvCxnSpPr>
        <p:spPr>
          <a:xfrm>
            <a:off x="4572000" y="1285875"/>
            <a:ext cx="0" cy="3292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9"/>
          <p:cNvSpPr txBox="1"/>
          <p:nvPr/>
        </p:nvSpPr>
        <p:spPr>
          <a:xfrm>
            <a:off x="4786975" y="1739950"/>
            <a:ext cx="41388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del</a:t>
            </a:r>
            <a:br>
              <a:rPr lang="en" sz="1800" b="1">
                <a:solidFill>
                  <a:schemeClr val="dk1"/>
                </a:solidFill>
              </a:rPr>
            </a:br>
            <a:r>
              <a:rPr lang="en" sz="1800" i="1">
                <a:solidFill>
                  <a:schemeClr val="dk1"/>
                </a:solidFill>
              </a:rPr>
              <a:t>(delete)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5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El comando </a:t>
            </a:r>
            <a:r>
              <a:rPr lang="en" sz="1300" i="1">
                <a:solidFill>
                  <a:srgbClr val="333333"/>
                </a:solidFill>
                <a:highlight>
                  <a:schemeClr val="lt1"/>
                </a:highlight>
              </a:rPr>
              <a:t>rmdir </a:t>
            </a: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se utiliza para eliminar un archivo</a:t>
            </a:r>
            <a:endParaRPr sz="13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90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333333"/>
                </a:solidFill>
                <a:highlight>
                  <a:schemeClr val="lt1"/>
                </a:highlight>
              </a:rPr>
              <a:t>$ del archivo.txt</a:t>
            </a:r>
            <a:r>
              <a:rPr lang="en"/>
              <a:t/>
            </a:r>
            <a:br>
              <a:rPr lang="en"/>
            </a:b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49"/>
          <p:cNvSpPr txBox="1"/>
          <p:nvPr/>
        </p:nvSpPr>
        <p:spPr>
          <a:xfrm>
            <a:off x="681250" y="1739950"/>
            <a:ext cx="37977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rm</a:t>
            </a:r>
            <a:br>
              <a:rPr lang="en" sz="1800" b="1">
                <a:solidFill>
                  <a:schemeClr val="dk1"/>
                </a:solidFill>
              </a:rPr>
            </a:br>
            <a:r>
              <a:rPr lang="en" sz="1800" i="1">
                <a:solidFill>
                  <a:schemeClr val="dk1"/>
                </a:solidFill>
              </a:rPr>
              <a:t>(remove)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5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El comando </a:t>
            </a:r>
            <a:r>
              <a:rPr lang="en" sz="1300" i="1">
                <a:solidFill>
                  <a:srgbClr val="333333"/>
                </a:solidFill>
                <a:highlight>
                  <a:schemeClr val="lt1"/>
                </a:highlight>
              </a:rPr>
              <a:t>rmdir </a:t>
            </a: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se utiliza para eliminar un archivo.</a:t>
            </a:r>
            <a:endParaRPr sz="13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55769"/>
              </a:lnSpc>
              <a:spcBef>
                <a:spcPts val="1900"/>
              </a:spcBef>
              <a:spcAft>
                <a:spcPts val="1900"/>
              </a:spcAft>
              <a:buNone/>
            </a:pPr>
            <a:r>
              <a:rPr lang="en" sz="1300" i="1">
                <a:solidFill>
                  <a:srgbClr val="333333"/>
                </a:solidFill>
                <a:highlight>
                  <a:schemeClr val="lt1"/>
                </a:highlight>
              </a:rPr>
              <a:t>$ rm mi_directorio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288" name="Google Shape;288;p49"/>
          <p:cNvSpPr txBox="1"/>
          <p:nvPr/>
        </p:nvSpPr>
        <p:spPr>
          <a:xfrm>
            <a:off x="681250" y="11525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Nunito"/>
                <a:ea typeface="Nunito"/>
                <a:cs typeface="Nunito"/>
                <a:sym typeface="Nunito"/>
              </a:rPr>
              <a:t>Linux / Mac OS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89" name="Google Shape;289;p49"/>
          <p:cNvSpPr txBox="1"/>
          <p:nvPr/>
        </p:nvSpPr>
        <p:spPr>
          <a:xfrm>
            <a:off x="4852750" y="11525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Nunito"/>
                <a:ea typeface="Nunito"/>
                <a:cs typeface="Nunito"/>
                <a:sym typeface="Nunito"/>
              </a:rPr>
              <a:t>Windows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0" name="Google Shape;290;p49"/>
          <p:cNvSpPr txBox="1">
            <a:spLocks noGrp="1"/>
          </p:cNvSpPr>
          <p:nvPr>
            <p:ph type="title"/>
          </p:nvPr>
        </p:nvSpPr>
        <p:spPr>
          <a:xfrm>
            <a:off x="311700" y="109025"/>
            <a:ext cx="707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Borrar archivos</a:t>
            </a:r>
            <a:endParaRPr/>
          </a:p>
        </p:txBody>
      </p:sp>
      <p:cxnSp>
        <p:nvCxnSpPr>
          <p:cNvPr id="291" name="Google Shape;291;p49"/>
          <p:cNvCxnSpPr/>
          <p:nvPr/>
        </p:nvCxnSpPr>
        <p:spPr>
          <a:xfrm>
            <a:off x="4572000" y="1285875"/>
            <a:ext cx="0" cy="3292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4850" y="3538825"/>
            <a:ext cx="2734301" cy="15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49"/>
          <p:cNvSpPr txBox="1"/>
          <p:nvPr/>
        </p:nvSpPr>
        <p:spPr>
          <a:xfrm>
            <a:off x="3707450" y="4250800"/>
            <a:ext cx="22317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rm y del</a:t>
            </a:r>
            <a:endParaRPr sz="32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0"/>
          <p:cNvSpPr txBox="1"/>
          <p:nvPr/>
        </p:nvSpPr>
        <p:spPr>
          <a:xfrm>
            <a:off x="4786975" y="1739950"/>
            <a:ext cx="41388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rmdir</a:t>
            </a:r>
            <a:br>
              <a:rPr lang="en" sz="1800" b="1">
                <a:solidFill>
                  <a:schemeClr val="dk1"/>
                </a:solidFill>
              </a:rPr>
            </a:br>
            <a:r>
              <a:rPr lang="en" sz="1800" i="1">
                <a:solidFill>
                  <a:schemeClr val="dk1"/>
                </a:solidFill>
              </a:rPr>
              <a:t>(remove directory)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57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El comando </a:t>
            </a:r>
            <a:r>
              <a:rPr lang="en" sz="1300" i="1">
                <a:solidFill>
                  <a:srgbClr val="333333"/>
                </a:solidFill>
                <a:highlight>
                  <a:schemeClr val="lt1"/>
                </a:highlight>
              </a:rPr>
              <a:t>rmdir </a:t>
            </a: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se utiliza para eliminar un directorio</a:t>
            </a:r>
            <a:endParaRPr sz="13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1900"/>
              </a:spcBef>
              <a:spcAft>
                <a:spcPts val="0"/>
              </a:spcAft>
              <a:buNone/>
            </a:pPr>
            <a:r>
              <a:rPr lang="en" sz="1300" i="1">
                <a:solidFill>
                  <a:srgbClr val="333333"/>
                </a:solidFill>
                <a:highlight>
                  <a:schemeClr val="lt1"/>
                </a:highlight>
              </a:rPr>
              <a:t>$ rmdir mi_directorio</a:t>
            </a:r>
            <a:r>
              <a:rPr lang="en"/>
              <a:t/>
            </a:r>
            <a:br>
              <a:rPr lang="en"/>
            </a:br>
            <a:endParaRPr sz="1000">
              <a:solidFill>
                <a:schemeClr val="dk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50"/>
          <p:cNvSpPr txBox="1"/>
          <p:nvPr/>
        </p:nvSpPr>
        <p:spPr>
          <a:xfrm>
            <a:off x="681250" y="1739950"/>
            <a:ext cx="37977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rmdir</a:t>
            </a:r>
            <a:br>
              <a:rPr lang="en" sz="1800" b="1">
                <a:solidFill>
                  <a:schemeClr val="dk1"/>
                </a:solidFill>
              </a:rPr>
            </a:br>
            <a:r>
              <a:rPr lang="en" sz="1800" i="1">
                <a:solidFill>
                  <a:schemeClr val="dk1"/>
                </a:solidFill>
              </a:rPr>
              <a:t>(remove directory)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57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El comando </a:t>
            </a:r>
            <a:r>
              <a:rPr lang="en" sz="1300" i="1">
                <a:solidFill>
                  <a:srgbClr val="333333"/>
                </a:solidFill>
                <a:highlight>
                  <a:schemeClr val="lt1"/>
                </a:highlight>
              </a:rPr>
              <a:t>rmdir </a:t>
            </a: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se utiliza para eliminar un directorio</a:t>
            </a:r>
            <a:endParaRPr sz="13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0" lvl="0" indent="0" algn="l" rtl="0">
              <a:lnSpc>
                <a:spcPct val="155769"/>
              </a:lnSpc>
              <a:spcBef>
                <a:spcPts val="1900"/>
              </a:spcBef>
              <a:spcAft>
                <a:spcPts val="1900"/>
              </a:spcAft>
              <a:buNone/>
            </a:pPr>
            <a:r>
              <a:rPr lang="en" sz="1300" i="1">
                <a:solidFill>
                  <a:srgbClr val="333333"/>
                </a:solidFill>
                <a:highlight>
                  <a:schemeClr val="lt1"/>
                </a:highlight>
              </a:rPr>
              <a:t>$ rmdir mi_directorio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00" name="Google Shape;300;p50"/>
          <p:cNvSpPr txBox="1"/>
          <p:nvPr/>
        </p:nvSpPr>
        <p:spPr>
          <a:xfrm>
            <a:off x="681250" y="11525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Nunito"/>
                <a:ea typeface="Nunito"/>
                <a:cs typeface="Nunito"/>
                <a:sym typeface="Nunito"/>
              </a:rPr>
              <a:t>Linux / Mac OS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1" name="Google Shape;301;p50"/>
          <p:cNvSpPr txBox="1"/>
          <p:nvPr/>
        </p:nvSpPr>
        <p:spPr>
          <a:xfrm>
            <a:off x="4852750" y="11525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Nunito"/>
                <a:ea typeface="Nunito"/>
                <a:cs typeface="Nunito"/>
                <a:sym typeface="Nunito"/>
              </a:rPr>
              <a:t>Windows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02" name="Google Shape;302;p50"/>
          <p:cNvSpPr txBox="1">
            <a:spLocks noGrp="1"/>
          </p:cNvSpPr>
          <p:nvPr>
            <p:ph type="title"/>
          </p:nvPr>
        </p:nvSpPr>
        <p:spPr>
          <a:xfrm>
            <a:off x="311700" y="109025"/>
            <a:ext cx="707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Borrar carpetas</a:t>
            </a:r>
            <a:endParaRPr/>
          </a:p>
        </p:txBody>
      </p:sp>
      <p:cxnSp>
        <p:nvCxnSpPr>
          <p:cNvPr id="303" name="Google Shape;303;p50"/>
          <p:cNvCxnSpPr/>
          <p:nvPr/>
        </p:nvCxnSpPr>
        <p:spPr>
          <a:xfrm>
            <a:off x="4572000" y="1285875"/>
            <a:ext cx="0" cy="3292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51"/>
          <p:cNvSpPr txBox="1"/>
          <p:nvPr/>
        </p:nvSpPr>
        <p:spPr>
          <a:xfrm>
            <a:off x="4786975" y="1739950"/>
            <a:ext cx="41388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dk1"/>
                </a:solidFill>
              </a:rPr>
              <a:t>type</a:t>
            </a:r>
            <a:br>
              <a:rPr lang="en" sz="1800" b="1">
                <a:solidFill>
                  <a:schemeClr val="dk1"/>
                </a:solidFill>
              </a:rPr>
            </a:br>
            <a:r>
              <a:rPr lang="en" sz="1800" i="1">
                <a:solidFill>
                  <a:schemeClr val="dk1"/>
                </a:solidFill>
              </a:rPr>
              <a:t>(escribir / teclear)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Se utiliza para imprimir el contenido de un archivo en la pantalla, útil cuando deseas verlo rápidamente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>
                <a:solidFill>
                  <a:schemeClr val="dk1"/>
                </a:solidFill>
              </a:rPr>
              <a:t>$ type main.js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51"/>
          <p:cNvSpPr txBox="1"/>
          <p:nvPr/>
        </p:nvSpPr>
        <p:spPr>
          <a:xfrm>
            <a:off x="681250" y="1739950"/>
            <a:ext cx="37977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</a:rPr>
              <a:t>cat</a:t>
            </a:r>
            <a:br>
              <a:rPr lang="en" sz="1800" b="1">
                <a:solidFill>
                  <a:schemeClr val="dk1"/>
                </a:solidFill>
              </a:rPr>
            </a:br>
            <a:r>
              <a:rPr lang="en" sz="1800" i="1">
                <a:solidFill>
                  <a:schemeClr val="dk1"/>
                </a:solidFill>
              </a:rPr>
              <a:t>(concatenate)</a:t>
            </a: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333333"/>
                </a:solidFill>
                <a:highlight>
                  <a:schemeClr val="lt1"/>
                </a:highlight>
              </a:rPr>
              <a:t>Se utiliza para imprimir el contenido de un archivo en la pantalla, útil cuando deseas verlo rápidamente</a:t>
            </a:r>
            <a:endParaRPr sz="1300">
              <a:solidFill>
                <a:srgbClr val="333333"/>
              </a:solidFill>
              <a:highlight>
                <a:schemeClr val="lt1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chemeClr val="dk1"/>
                </a:solidFill>
              </a:rPr>
              <a:t>$ cat main.js</a:t>
            </a:r>
            <a:endParaRPr sz="1800" b="1">
              <a:solidFill>
                <a:schemeClr val="dk1"/>
              </a:solidFill>
            </a:endParaRPr>
          </a:p>
        </p:txBody>
      </p:sp>
      <p:sp>
        <p:nvSpPr>
          <p:cNvPr id="310" name="Google Shape;310;p51"/>
          <p:cNvSpPr txBox="1"/>
          <p:nvPr/>
        </p:nvSpPr>
        <p:spPr>
          <a:xfrm>
            <a:off x="681250" y="11525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Nunito"/>
                <a:ea typeface="Nunito"/>
                <a:cs typeface="Nunito"/>
                <a:sym typeface="Nunito"/>
              </a:rPr>
              <a:t>Linux / Mac OS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1" name="Google Shape;311;p51"/>
          <p:cNvSpPr txBox="1"/>
          <p:nvPr/>
        </p:nvSpPr>
        <p:spPr>
          <a:xfrm>
            <a:off x="4852750" y="1152550"/>
            <a:ext cx="36783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latin typeface="Nunito"/>
                <a:ea typeface="Nunito"/>
                <a:cs typeface="Nunito"/>
                <a:sym typeface="Nunito"/>
              </a:rPr>
              <a:t>Windows</a:t>
            </a:r>
            <a:endParaRPr b="1" i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12" name="Google Shape;312;p51"/>
          <p:cNvSpPr txBox="1">
            <a:spLocks noGrp="1"/>
          </p:cNvSpPr>
          <p:nvPr>
            <p:ph type="title"/>
          </p:nvPr>
        </p:nvSpPr>
        <p:spPr>
          <a:xfrm>
            <a:off x="311700" y="109025"/>
            <a:ext cx="8219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Imprimir en pantalla el contenido de un archivo</a:t>
            </a:r>
            <a:endParaRPr/>
          </a:p>
        </p:txBody>
      </p:sp>
      <p:cxnSp>
        <p:nvCxnSpPr>
          <p:cNvPr id="313" name="Google Shape;313;p51"/>
          <p:cNvCxnSpPr/>
          <p:nvPr/>
        </p:nvCxnSpPr>
        <p:spPr>
          <a:xfrm>
            <a:off x="4572000" y="1285875"/>
            <a:ext cx="0" cy="32928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>
            <a:spLocks noGrp="1"/>
          </p:cNvSpPr>
          <p:nvPr>
            <p:ph type="ctrTitle"/>
          </p:nvPr>
        </p:nvSpPr>
        <p:spPr>
          <a:xfrm>
            <a:off x="311700" y="2031325"/>
            <a:ext cx="8520600" cy="12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Sistema de Control de Versiones: 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</a:t>
            </a:r>
            <a:endParaRPr/>
          </a:p>
        </p:txBody>
      </p:sp>
      <p:pic>
        <p:nvPicPr>
          <p:cNvPr id="327" name="Google Shape;3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720" y="1052237"/>
            <a:ext cx="1502576" cy="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>
            <a:spLocks noGrp="1"/>
          </p:cNvSpPr>
          <p:nvPr>
            <p:ph type="ctrTitle" idx="4294967295"/>
          </p:nvPr>
        </p:nvSpPr>
        <p:spPr>
          <a:xfrm>
            <a:off x="4218950" y="1941600"/>
            <a:ext cx="4485900" cy="12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Git es un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Sistema de Control 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de Versiones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33" name="Google Shape;33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945" y="1200987"/>
            <a:ext cx="1502576" cy="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5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</a:pPr>
            <a:r>
              <a:rPr lang="en"/>
              <a:t>¿Que significa controlar una versión?</a:t>
            </a:r>
            <a:endParaRPr/>
          </a:p>
        </p:txBody>
      </p:sp>
      <p:pic>
        <p:nvPicPr>
          <p:cNvPr id="339" name="Google Shape;339;p55"/>
          <p:cNvPicPr preferRelativeResize="0"/>
          <p:nvPr/>
        </p:nvPicPr>
        <p:blipFill rotWithShape="1">
          <a:blip r:embed="rId3">
            <a:alphaModFix/>
          </a:blip>
          <a:srcRect r="31586"/>
          <a:stretch/>
        </p:blipFill>
        <p:spPr>
          <a:xfrm>
            <a:off x="5081575" y="1431050"/>
            <a:ext cx="3271301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375" y="929799"/>
            <a:ext cx="4174901" cy="401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5"/>
          <p:cNvSpPr txBox="1">
            <a:spLocks noGrp="1"/>
          </p:cNvSpPr>
          <p:nvPr>
            <p:ph type="ctrTitle"/>
          </p:nvPr>
        </p:nvSpPr>
        <p:spPr>
          <a:xfrm>
            <a:off x="311700" y="2031325"/>
            <a:ext cx="8520600" cy="12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Editor de Código: 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Studio Code</a:t>
            </a:r>
            <a:endParaRPr/>
          </a:p>
        </p:txBody>
      </p:sp>
      <p:pic>
        <p:nvPicPr>
          <p:cNvPr id="101" name="Google Shape;1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4800" y="384125"/>
            <a:ext cx="3294400" cy="164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6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Podemos cambiar la historia...</a:t>
            </a:r>
            <a:endParaRPr/>
          </a:p>
        </p:txBody>
      </p:sp>
      <p:pic>
        <p:nvPicPr>
          <p:cNvPr id="346" name="Google Shape;34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712" y="1038375"/>
            <a:ext cx="7078574" cy="364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8345" y="1232862"/>
            <a:ext cx="1502576" cy="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7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Sistema de control de versiones (VCS)</a:t>
            </a:r>
            <a:endParaRPr/>
          </a:p>
        </p:txBody>
      </p:sp>
      <p:sp>
        <p:nvSpPr>
          <p:cNvPr id="353" name="Google Shape;353;p57"/>
          <p:cNvSpPr/>
          <p:nvPr/>
        </p:nvSpPr>
        <p:spPr>
          <a:xfrm>
            <a:off x="544800" y="1126150"/>
            <a:ext cx="3361200" cy="18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 </a:t>
            </a:r>
            <a:r>
              <a:rPr lang="en" b="1">
                <a:solidFill>
                  <a:schemeClr val="dk1"/>
                </a:solidFill>
              </a:rPr>
              <a:t>sistema de control de versiones (VCS - Version control system)</a:t>
            </a:r>
            <a:r>
              <a:rPr lang="en">
                <a:solidFill>
                  <a:schemeClr val="dk1"/>
                </a:solidFill>
              </a:rPr>
              <a:t> es aquel que nos permite llevar un historial y control de cambios a medida que las personas y los equipos colaboran en proyectos juntos.</a:t>
            </a:r>
            <a:endParaRPr>
              <a:solidFill>
                <a:schemeClr val="dk1"/>
              </a:solidFill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/>
          </a:p>
        </p:txBody>
      </p:sp>
      <p:pic>
        <p:nvPicPr>
          <p:cNvPr id="354" name="Google Shape;3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6325" y="897449"/>
            <a:ext cx="2970150" cy="388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925" y="2879449"/>
            <a:ext cx="3622039" cy="209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8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</a:pPr>
            <a:r>
              <a:rPr lang="en"/>
              <a:t>Tipos de VCS (Local)</a:t>
            </a:r>
            <a:endParaRPr/>
          </a:p>
        </p:txBody>
      </p:sp>
      <p:pic>
        <p:nvPicPr>
          <p:cNvPr id="361" name="Google Shape;36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200" y="1136700"/>
            <a:ext cx="4297600" cy="366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9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Font typeface="Arial"/>
              <a:buNone/>
            </a:pPr>
            <a:r>
              <a:rPr lang="en"/>
              <a:t>Tipos de VCS (Centralizado)</a:t>
            </a:r>
            <a:endParaRPr/>
          </a:p>
        </p:txBody>
      </p:sp>
      <p:pic>
        <p:nvPicPr>
          <p:cNvPr id="367" name="Google Shape;36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8188" y="1129649"/>
            <a:ext cx="5147624" cy="357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60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Font typeface="Arial"/>
              <a:buNone/>
            </a:pPr>
            <a:r>
              <a:rPr lang="en"/>
              <a:t>Tipos de VCS (Distribuido)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373" name="Google Shape;37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463" y="897417"/>
            <a:ext cx="3471082" cy="415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1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</a:pPr>
            <a:r>
              <a:rPr lang="en"/>
              <a:t>Git</a:t>
            </a:r>
            <a:endParaRPr/>
          </a:p>
        </p:txBody>
      </p:sp>
      <p:sp>
        <p:nvSpPr>
          <p:cNvPr id="379" name="Google Shape;379;p61"/>
          <p:cNvSpPr txBox="1"/>
          <p:nvPr/>
        </p:nvSpPr>
        <p:spPr>
          <a:xfrm>
            <a:off x="3783284" y="1368288"/>
            <a:ext cx="51129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/>
              <a:t>Git</a:t>
            </a:r>
            <a:r>
              <a:rPr lang="en" sz="1500"/>
              <a:t> es un (VCS) de tipo </a:t>
            </a:r>
            <a:r>
              <a:rPr lang="en" sz="1500" b="1"/>
              <a:t>distribuido </a:t>
            </a:r>
            <a:r>
              <a:rPr lang="en" sz="1500"/>
              <a:t>de código abierto y</a:t>
            </a:r>
            <a:endParaRPr sz="15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actualmente el más usado por los desarrolladores gracias</a:t>
            </a:r>
            <a:endParaRPr sz="1500"/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 sus beneficios para individuos y equipos de trabajo como:</a:t>
            </a:r>
            <a:endParaRPr sz="1500"/>
          </a:p>
        </p:txBody>
      </p:sp>
      <p:sp>
        <p:nvSpPr>
          <p:cNvPr id="380" name="Google Shape;380;p61"/>
          <p:cNvSpPr txBox="1"/>
          <p:nvPr/>
        </p:nvSpPr>
        <p:spPr>
          <a:xfrm>
            <a:off x="4094560" y="2443786"/>
            <a:ext cx="4309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●"/>
            </a:pPr>
            <a:r>
              <a:rPr lang="en" sz="1500"/>
              <a:t>Acceso detallado a la historia del proyecto.</a:t>
            </a:r>
            <a:endParaRPr sz="1500"/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Colaboración en cualquier momento y lugar.</a:t>
            </a:r>
            <a:endParaRPr sz="15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pic>
        <p:nvPicPr>
          <p:cNvPr id="381" name="Google Shape;38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525" y="1423236"/>
            <a:ext cx="2648825" cy="26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61"/>
          <p:cNvSpPr txBox="1"/>
          <p:nvPr/>
        </p:nvSpPr>
        <p:spPr>
          <a:xfrm>
            <a:off x="3783275" y="3568250"/>
            <a:ext cx="52677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Su uso principal es mediante Interfaz de línea de comandos </a:t>
            </a:r>
            <a:br>
              <a:rPr lang="en" sz="1500"/>
            </a:br>
            <a:r>
              <a:rPr lang="en" sz="1500" b="1"/>
              <a:t>(CLI - Command line interface)</a:t>
            </a:r>
            <a:endParaRPr sz="15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2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</a:pPr>
            <a:r>
              <a:rPr lang="en"/>
              <a:t>¿Qué es un repositorio?</a:t>
            </a:r>
            <a:endParaRPr/>
          </a:p>
        </p:txBody>
      </p:sp>
      <p:sp>
        <p:nvSpPr>
          <p:cNvPr id="388" name="Google Shape;388;p62"/>
          <p:cNvSpPr txBox="1"/>
          <p:nvPr/>
        </p:nvSpPr>
        <p:spPr>
          <a:xfrm>
            <a:off x="2831701" y="1371425"/>
            <a:ext cx="3480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Un </a:t>
            </a:r>
            <a:r>
              <a:rPr lang="en" sz="1500" b="1"/>
              <a:t>repositorio</a:t>
            </a:r>
            <a:r>
              <a:rPr lang="en" sz="1500"/>
              <a:t> es un espacio de almacenamiento donde se organiza, mantiene y difunde información.</a:t>
            </a:r>
            <a:endParaRPr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9" name="Google Shape;38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500" y="1074567"/>
            <a:ext cx="1524000" cy="15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2300" y="2895724"/>
            <a:ext cx="1324050" cy="13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62"/>
          <p:cNvSpPr txBox="1"/>
          <p:nvPr/>
        </p:nvSpPr>
        <p:spPr>
          <a:xfrm>
            <a:off x="2522101" y="3050075"/>
            <a:ext cx="3480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En el caso de </a:t>
            </a:r>
            <a:r>
              <a:rPr lang="en" sz="1500" b="1"/>
              <a:t>Git</a:t>
            </a:r>
            <a:r>
              <a:rPr lang="en" sz="1500"/>
              <a:t> el </a:t>
            </a:r>
            <a:r>
              <a:rPr lang="en" sz="1500" b="1"/>
              <a:t>repositorio</a:t>
            </a:r>
            <a:r>
              <a:rPr lang="en" sz="1500"/>
              <a:t> viene siendo el proyecto donde estará la colección de archivos y carpetas junto al historial de cambios.</a:t>
            </a:r>
            <a:endParaRPr sz="15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3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Instalación de Git</a:t>
            </a:r>
            <a:endParaRPr/>
          </a:p>
        </p:txBody>
      </p:sp>
      <p:pic>
        <p:nvPicPr>
          <p:cNvPr id="397" name="Google Shape;39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9600" y="494000"/>
            <a:ext cx="4196225" cy="3912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63"/>
          <p:cNvSpPr/>
          <p:nvPr/>
        </p:nvSpPr>
        <p:spPr>
          <a:xfrm>
            <a:off x="7130750" y="2215800"/>
            <a:ext cx="1371000" cy="8661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63"/>
          <p:cNvSpPr txBox="1"/>
          <p:nvPr/>
        </p:nvSpPr>
        <p:spPr>
          <a:xfrm>
            <a:off x="686050" y="3603278"/>
            <a:ext cx="29967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 dirty="0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4"/>
              </a:rPr>
              <a:t>https://git-scm.com/</a:t>
            </a:r>
            <a:r>
              <a:rPr lang="en" sz="2100" dirty="0">
                <a:latin typeface="Nunito"/>
                <a:ea typeface="Nunito"/>
                <a:cs typeface="Nunito"/>
                <a:sym typeface="Nunito"/>
              </a:rPr>
              <a:t> </a:t>
            </a:r>
            <a:endParaRPr sz="210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00" name="Google Shape;400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750" y="1459298"/>
            <a:ext cx="3171300" cy="198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4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Durante la instalación: Rama main</a:t>
            </a:r>
            <a:endParaRPr/>
          </a:p>
        </p:txBody>
      </p:sp>
      <p:pic>
        <p:nvPicPr>
          <p:cNvPr id="406" name="Google Shape;40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4325" y="1196600"/>
            <a:ext cx="4858400" cy="394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5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Configuración de Git</a:t>
            </a:r>
            <a:endParaRPr/>
          </a:p>
        </p:txBody>
      </p:sp>
      <p:pic>
        <p:nvPicPr>
          <p:cNvPr id="412" name="Google Shape;41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3200" y="1689437"/>
            <a:ext cx="1764625" cy="17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5"/>
          <p:cNvSpPr txBox="1"/>
          <p:nvPr/>
        </p:nvSpPr>
        <p:spPr>
          <a:xfrm>
            <a:off x="604109" y="1160200"/>
            <a:ext cx="5360100" cy="3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unito"/>
                <a:ea typeface="Nunito"/>
                <a:cs typeface="Nunito"/>
                <a:sym typeface="Nunito"/>
              </a:rPr>
              <a:t>• Desde consola, se puede acceder a </a:t>
            </a:r>
            <a:r>
              <a:rPr lang="en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la configuración de </a:t>
            </a:r>
            <a:r>
              <a:rPr lang="en" b="1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Git</a:t>
            </a:r>
            <a:r>
              <a:rPr lang="en" dirty="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dirty="0">
                <a:latin typeface="Nunito"/>
                <a:ea typeface="Nunito"/>
                <a:cs typeface="Nunito"/>
                <a:sym typeface="Nunito"/>
              </a:rPr>
              <a:t>con el comando: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" b="1" i="1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b="1" i="1" dirty="0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config</a:t>
            </a:r>
            <a:endParaRPr b="1" i="1" dirty="0">
              <a:solidFill>
                <a:srgbClr val="E691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unito"/>
                <a:ea typeface="Nunito"/>
                <a:cs typeface="Nunito"/>
                <a:sym typeface="Nunito"/>
              </a:rPr>
              <a:t>• Se recomienda establecer una identidad en </a:t>
            </a:r>
            <a:r>
              <a:rPr lang="en" b="1" dirty="0">
                <a:latin typeface="Nunito"/>
                <a:ea typeface="Nunito"/>
                <a:cs typeface="Nunito"/>
                <a:sym typeface="Nunito"/>
              </a:rPr>
              <a:t>Git</a:t>
            </a:r>
            <a:r>
              <a:rPr lang="en" dirty="0">
                <a:latin typeface="Nunito"/>
                <a:ea typeface="Nunito"/>
                <a:cs typeface="Nunito"/>
                <a:sym typeface="Nunito"/>
              </a:rPr>
              <a:t>, para ello se usan los comandos: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" b="1" i="1" dirty="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b="1" i="1" dirty="0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config</a:t>
            </a:r>
            <a:r>
              <a:rPr lang="en" b="1" i="1" dirty="0">
                <a:latin typeface="Roboto Mono"/>
                <a:ea typeface="Roboto Mono"/>
                <a:cs typeface="Roboto Mono"/>
                <a:sym typeface="Roboto Mono"/>
              </a:rPr>
              <a:t> user.name</a:t>
            </a:r>
            <a:endParaRPr b="1" i="1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 dirty="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 </a:t>
            </a:r>
            <a:r>
              <a:rPr lang="en" b="1" i="1" dirty="0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config</a:t>
            </a:r>
            <a:r>
              <a:rPr lang="en" b="1" i="1" dirty="0">
                <a:latin typeface="Roboto Mono"/>
                <a:ea typeface="Roboto Mono"/>
                <a:cs typeface="Roboto Mono"/>
                <a:sym typeface="Roboto Mono"/>
              </a:rPr>
              <a:t> user.email</a:t>
            </a:r>
            <a:endParaRPr b="1" i="1" dirty="0"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Nunito"/>
                <a:ea typeface="Nunito"/>
                <a:cs typeface="Nunito"/>
                <a:sym typeface="Nunito"/>
              </a:rPr>
              <a:t>• Usando el flag “</a:t>
            </a:r>
            <a:r>
              <a:rPr lang="en" dirty="0">
                <a:solidFill>
                  <a:srgbClr val="1155CC"/>
                </a:solidFill>
                <a:latin typeface="Nunito"/>
                <a:ea typeface="Nunito"/>
                <a:cs typeface="Nunito"/>
                <a:sym typeface="Nunito"/>
              </a:rPr>
              <a:t>--global</a:t>
            </a:r>
            <a:r>
              <a:rPr lang="en" dirty="0">
                <a:latin typeface="Nunito"/>
                <a:ea typeface="Nunito"/>
                <a:cs typeface="Nunito"/>
                <a:sym typeface="Nunito"/>
              </a:rPr>
              <a:t>” podemos establecer la configuración de forma global y realizarla una sola vez.</a:t>
            </a: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 dirty="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git</a:t>
            </a:r>
            <a:r>
              <a:rPr lang="en" i="1" dirty="0"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i="1" dirty="0">
                <a:solidFill>
                  <a:srgbClr val="E69138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config</a:t>
            </a:r>
            <a:r>
              <a:rPr lang="en" i="1" dirty="0"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i="1" dirty="0">
                <a:solidFill>
                  <a:srgbClr val="1155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--global</a:t>
            </a:r>
            <a:r>
              <a:rPr lang="en" i="1" dirty="0">
                <a:latin typeface="Roboto Mono SemiBold"/>
                <a:ea typeface="Roboto Mono SemiBold"/>
                <a:cs typeface="Roboto Mono SemiBold"/>
                <a:sym typeface="Roboto Mono SemiBold"/>
              </a:rPr>
              <a:t> user.name “César Guerra”</a:t>
            </a:r>
            <a:endParaRPr i="1" dirty="0"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i="1" dirty="0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git</a:t>
            </a:r>
            <a:r>
              <a:rPr lang="en" i="1" dirty="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i="1" dirty="0">
                <a:solidFill>
                  <a:srgbClr val="E69138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config</a:t>
            </a:r>
            <a:r>
              <a:rPr lang="en" i="1" dirty="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i="1" dirty="0">
                <a:solidFill>
                  <a:srgbClr val="1155CC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--global</a:t>
            </a:r>
            <a:r>
              <a:rPr lang="en" i="1" dirty="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user.email “cesar@devf.mx”</a:t>
            </a:r>
            <a:endParaRPr i="1" dirty="0">
              <a:latin typeface="Roboto Mono SemiBold"/>
              <a:ea typeface="Roboto Mono SemiBold"/>
              <a:cs typeface="Roboto Mono SemiBold"/>
              <a:sym typeface="Roboto Mono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i="1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14" name="Google Shape;414;p65"/>
          <p:cNvSpPr txBox="1"/>
          <p:nvPr/>
        </p:nvSpPr>
        <p:spPr>
          <a:xfrm>
            <a:off x="6698800" y="3613200"/>
            <a:ext cx="26526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Nota: Podemos verificar la configuración actual con:</a:t>
            </a:r>
            <a:endParaRPr sz="11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i="1">
                <a:solidFill>
                  <a:srgbClr val="38761D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git </a:t>
            </a:r>
            <a:r>
              <a:rPr lang="en" sz="1300" i="1">
                <a:solidFill>
                  <a:srgbClr val="E69138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config</a:t>
            </a:r>
            <a:r>
              <a:rPr lang="en" sz="1300" i="1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 </a:t>
            </a:r>
            <a:r>
              <a:rPr lang="en" sz="1300" i="1">
                <a:solidFill>
                  <a:srgbClr val="4A86E8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--list</a:t>
            </a:r>
            <a:endParaRPr sz="1600" i="1">
              <a:solidFill>
                <a:srgbClr val="4A86E8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0"/>
          <p:cNvSpPr txBox="1">
            <a:spLocks noGrp="1"/>
          </p:cNvSpPr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Extensiones en VS Studio Code</a:t>
            </a:r>
            <a:endParaRPr/>
          </a:p>
        </p:txBody>
      </p:sp>
      <p:sp>
        <p:nvSpPr>
          <p:cNvPr id="136" name="Google Shape;136;p30"/>
          <p:cNvSpPr txBox="1">
            <a:spLocks noGrp="1"/>
          </p:cNvSpPr>
          <p:nvPr>
            <p:ph type="body" idx="1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Las extensiones de VS Studio Code nos permiten mejorar los super poderes del editor al proporcionarnos nuevas características.</a:t>
            </a:r>
            <a:endParaRPr sz="17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VS Studio Code integra una función que nos permite buscar extensiones publicadas por terceros e instalarlas en nuestro editor de código.</a:t>
            </a:r>
            <a:endParaRPr sz="1700"/>
          </a:p>
        </p:txBody>
      </p:sp>
      <p:pic>
        <p:nvPicPr>
          <p:cNvPr id="137" name="Google Shape;13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50" y="671513"/>
            <a:ext cx="3905250" cy="3800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30"/>
          <p:cNvSpPr/>
          <p:nvPr/>
        </p:nvSpPr>
        <p:spPr>
          <a:xfrm>
            <a:off x="127525" y="3113700"/>
            <a:ext cx="1020300" cy="711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6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Estados de Git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/>
          </a:p>
        </p:txBody>
      </p:sp>
      <p:pic>
        <p:nvPicPr>
          <p:cNvPr id="420" name="Google Shape;420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4925" y="1035292"/>
            <a:ext cx="6534150" cy="37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00" y="1172500"/>
            <a:ext cx="760150" cy="7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4919" y="2634898"/>
            <a:ext cx="572679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591" y="2634891"/>
            <a:ext cx="619275" cy="61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6"/>
          <p:cNvPicPr preferRelativeResize="0"/>
          <p:nvPr/>
        </p:nvPicPr>
        <p:blipFill rotWithShape="1">
          <a:blip r:embed="rId7">
            <a:alphaModFix/>
          </a:blip>
          <a:srcRect l="27309" t="31422"/>
          <a:stretch/>
        </p:blipFill>
        <p:spPr>
          <a:xfrm>
            <a:off x="6714200" y="4257375"/>
            <a:ext cx="1955175" cy="33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9" name="Google Shape;429;p67"/>
          <p:cNvPicPr preferRelativeResize="0"/>
          <p:nvPr/>
        </p:nvPicPr>
        <p:blipFill rotWithShape="1">
          <a:blip r:embed="rId3">
            <a:alphaModFix/>
          </a:blip>
          <a:srcRect l="7681" r="10779"/>
          <a:stretch/>
        </p:blipFill>
        <p:spPr>
          <a:xfrm>
            <a:off x="0" y="0"/>
            <a:ext cx="45925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7"/>
          <p:cNvSpPr txBox="1">
            <a:spLocks noGrp="1"/>
          </p:cNvSpPr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para tomar una Foto en la Playa</a:t>
            </a:r>
            <a:endParaRPr/>
          </a:p>
        </p:txBody>
      </p:sp>
      <p:sp>
        <p:nvSpPr>
          <p:cNvPr id="431" name="Google Shape;431;p67"/>
          <p:cNvSpPr txBox="1">
            <a:spLocks noGrp="1"/>
          </p:cNvSpPr>
          <p:nvPr>
            <p:ph type="body" idx="1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 b="1"/>
              <a:t>Paso 1:</a:t>
            </a:r>
            <a:r>
              <a:rPr lang="en" sz="1900"/>
              <a:t> Decidir ir a la playa y estar ahí.</a:t>
            </a:r>
            <a:endParaRPr sz="19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900" b="1"/>
              <a:t>Paso 2: </a:t>
            </a:r>
            <a:r>
              <a:rPr lang="en" sz="1900"/>
              <a:t>Con una cámara, realizar un encuadre de los elementos que queremos que aparezca en la foto.</a:t>
            </a:r>
            <a:endParaRPr sz="19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900" b="1"/>
              <a:t>Paso 3: </a:t>
            </a:r>
            <a:r>
              <a:rPr lang="en" sz="1900"/>
              <a:t>Presionar el botón de tomar fotografía.</a:t>
            </a:r>
            <a:endParaRPr sz="1900"/>
          </a:p>
        </p:txBody>
      </p:sp>
      <p:sp>
        <p:nvSpPr>
          <p:cNvPr id="432" name="Google Shape;432;p67"/>
          <p:cNvSpPr/>
          <p:nvPr/>
        </p:nvSpPr>
        <p:spPr>
          <a:xfrm>
            <a:off x="1511350" y="3578500"/>
            <a:ext cx="2476800" cy="14286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68"/>
          <p:cNvPicPr preferRelativeResize="0"/>
          <p:nvPr/>
        </p:nvPicPr>
        <p:blipFill rotWithShape="1">
          <a:blip r:embed="rId3">
            <a:alphaModFix/>
          </a:blip>
          <a:srcRect l="7681" r="10779"/>
          <a:stretch/>
        </p:blipFill>
        <p:spPr>
          <a:xfrm>
            <a:off x="0" y="0"/>
            <a:ext cx="45925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8"/>
          <p:cNvSpPr txBox="1">
            <a:spLocks noGrp="1"/>
          </p:cNvSpPr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para tomar una Foto en la Playa</a:t>
            </a:r>
            <a:endParaRPr/>
          </a:p>
        </p:txBody>
      </p:sp>
      <p:sp>
        <p:nvSpPr>
          <p:cNvPr id="439" name="Google Shape;439;p68"/>
          <p:cNvSpPr txBox="1">
            <a:spLocks noGrp="1"/>
          </p:cNvSpPr>
          <p:nvPr>
            <p:ph type="body" idx="1"/>
          </p:nvPr>
        </p:nvSpPr>
        <p:spPr>
          <a:xfrm>
            <a:off x="4976575" y="1271614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/>
              <a:t>Paso 1:</a:t>
            </a:r>
            <a:r>
              <a:rPr lang="en" sz="1600" dirty="0"/>
              <a:t> Decidir ir a la playa y estar ahí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2CC"/>
                </a:solidFill>
              </a:rPr>
              <a:t>working directory (git init / git clone)</a:t>
            </a:r>
            <a:endParaRPr sz="18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 dirty="0"/>
              <a:t>Paso 2: </a:t>
            </a:r>
            <a:r>
              <a:rPr lang="en" sz="1600" dirty="0"/>
              <a:t>Con una cámara, realizar un encuadre de los elementos que queremos que aparezca en la foto. 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FFF2CC"/>
                </a:solidFill>
              </a:rPr>
              <a:t>staging area (git add)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 dirty="0"/>
              <a:t>Paso 3: </a:t>
            </a:r>
            <a:r>
              <a:rPr lang="en" sz="1600" dirty="0"/>
              <a:t>Presionar el botón de tomar fotografía.</a:t>
            </a:r>
            <a:endParaRPr sz="16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 b="1" dirty="0">
                <a:solidFill>
                  <a:srgbClr val="FFF2CC"/>
                </a:solidFill>
              </a:rPr>
              <a:t>repository (git commit)</a:t>
            </a:r>
            <a:endParaRPr sz="1600" b="1" dirty="0">
              <a:solidFill>
                <a:srgbClr val="FFF2CC"/>
              </a:solidFill>
            </a:endParaRPr>
          </a:p>
        </p:txBody>
      </p:sp>
      <p:sp>
        <p:nvSpPr>
          <p:cNvPr id="440" name="Google Shape;440;p68"/>
          <p:cNvSpPr/>
          <p:nvPr/>
        </p:nvSpPr>
        <p:spPr>
          <a:xfrm>
            <a:off x="1511350" y="3578500"/>
            <a:ext cx="2476800" cy="1428600"/>
          </a:xfrm>
          <a:prstGeom prst="rect">
            <a:avLst/>
          </a:prstGeom>
          <a:noFill/>
          <a:ln w="3810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69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</a:pPr>
            <a:r>
              <a:rPr lang="en"/>
              <a:t>Instantáneas (Snapshots)</a:t>
            </a:r>
            <a:endParaRPr/>
          </a:p>
        </p:txBody>
      </p:sp>
      <p:sp>
        <p:nvSpPr>
          <p:cNvPr id="446" name="Google Shape;446;p69"/>
          <p:cNvSpPr txBox="1"/>
          <p:nvPr/>
        </p:nvSpPr>
        <p:spPr>
          <a:xfrm>
            <a:off x="5436100" y="2170350"/>
            <a:ext cx="2972100" cy="8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 </a:t>
            </a:r>
            <a:r>
              <a:rPr lang="en" b="1"/>
              <a:t>Snapshot</a:t>
            </a:r>
            <a:r>
              <a:rPr lang="en"/>
              <a:t> es un estado de ‘algo’ en el tiempo, </a:t>
            </a:r>
            <a:r>
              <a:rPr lang="en" b="1"/>
              <a:t>Git</a:t>
            </a:r>
            <a:r>
              <a:rPr lang="en"/>
              <a:t> maneja </a:t>
            </a:r>
            <a:r>
              <a:rPr lang="en" b="1"/>
              <a:t>Snapshots</a:t>
            </a:r>
            <a:r>
              <a:rPr lang="en"/>
              <a:t> no cambios. </a:t>
            </a:r>
            <a:endParaRPr/>
          </a:p>
        </p:txBody>
      </p:sp>
      <p:pic>
        <p:nvPicPr>
          <p:cNvPr id="447" name="Google Shape;4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625" y="1159002"/>
            <a:ext cx="4320225" cy="308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70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Comandos básicos de Git</a:t>
            </a:r>
            <a:endParaRPr/>
          </a:p>
        </p:txBody>
      </p:sp>
      <p:sp>
        <p:nvSpPr>
          <p:cNvPr id="453" name="Google Shape;453;p70"/>
          <p:cNvSpPr txBox="1"/>
          <p:nvPr/>
        </p:nvSpPr>
        <p:spPr>
          <a:xfrm>
            <a:off x="412250" y="880650"/>
            <a:ext cx="7872600" cy="3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" sz="1600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 dirty="0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init</a:t>
            </a:r>
            <a:r>
              <a:rPr lang="en" sz="1600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 dirty="0">
                <a:solidFill>
                  <a:srgbClr val="45818E"/>
                </a:solidFill>
                <a:latin typeface="Nunito"/>
                <a:ea typeface="Nunito"/>
                <a:cs typeface="Nunito"/>
                <a:sym typeface="Nunito"/>
              </a:rPr>
              <a:t>-&gt; Inicializamos repositorio (lo usamos una sola vez al crear un nuevo proyecto, dentro de la carpeta del proyecto)</a:t>
            </a:r>
            <a:endParaRPr sz="1800" b="1" dirty="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" sz="1600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 dirty="0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status </a:t>
            </a:r>
            <a:r>
              <a:rPr lang="en" sz="1600" b="1" dirty="0">
                <a:solidFill>
                  <a:srgbClr val="45818E"/>
                </a:solidFill>
                <a:latin typeface="Nunito"/>
                <a:ea typeface="Nunito"/>
                <a:cs typeface="Nunito"/>
                <a:sym typeface="Nunito"/>
              </a:rPr>
              <a:t>-&gt; Nos muestra el estado de working y staging area..</a:t>
            </a:r>
            <a:endParaRPr sz="1600" b="1" dirty="0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>
              <a:solidFill>
                <a:srgbClr val="E69138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" sz="1600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 dirty="0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add </a:t>
            </a:r>
            <a:r>
              <a:rPr lang="en" sz="1600" b="1" dirty="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600" b="1" i="1" dirty="0">
                <a:solidFill>
                  <a:srgbClr val="E69138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600" b="1" i="1" dirty="0">
                <a:solidFill>
                  <a:srgbClr val="45818E"/>
                </a:solidFill>
                <a:latin typeface="Nunito"/>
                <a:ea typeface="Nunito"/>
                <a:cs typeface="Nunito"/>
                <a:sym typeface="Nunito"/>
              </a:rPr>
              <a:t>-&gt; Agregamos todos los archivos al staging area.</a:t>
            </a:r>
            <a:endParaRPr sz="1600" b="1" i="1" dirty="0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 i="1" dirty="0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" sz="1600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 dirty="0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add </a:t>
            </a:r>
            <a:r>
              <a:rPr lang="en" sz="1600" b="1" dirty="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archivo.txt</a:t>
            </a:r>
            <a:r>
              <a:rPr lang="en" sz="1600" b="1" i="1" dirty="0">
                <a:solidFill>
                  <a:srgbClr val="E69138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600" b="1" i="1" dirty="0">
                <a:solidFill>
                  <a:srgbClr val="45818E"/>
                </a:solidFill>
                <a:latin typeface="Nunito"/>
                <a:ea typeface="Nunito"/>
                <a:cs typeface="Nunito"/>
                <a:sym typeface="Nunito"/>
              </a:rPr>
              <a:t>-&gt; Agregamos el archivo.txt al staging area.</a:t>
            </a:r>
            <a:endParaRPr sz="1600" b="1" i="1" dirty="0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dirty="0">
              <a:solidFill>
                <a:srgbClr val="E69138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" sz="1600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 dirty="0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commit -m </a:t>
            </a:r>
            <a:r>
              <a:rPr lang="en" sz="1600" b="1" dirty="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“Comentario” </a:t>
            </a:r>
            <a:r>
              <a:rPr lang="en" sz="1600" b="1" dirty="0">
                <a:solidFill>
                  <a:srgbClr val="45818E"/>
                </a:solidFill>
                <a:latin typeface="Nunito"/>
                <a:ea typeface="Nunito"/>
                <a:cs typeface="Nunito"/>
                <a:sym typeface="Nunito"/>
              </a:rPr>
              <a:t>-&gt; Se crea un punto en la historia con un mensaje.</a:t>
            </a:r>
            <a:endParaRPr sz="1600" b="1" dirty="0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i="1" dirty="0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" sz="1600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 dirty="0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reset </a:t>
            </a:r>
            <a:r>
              <a:rPr lang="en" sz="1600" b="1" dirty="0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archivo.txt</a:t>
            </a:r>
            <a:r>
              <a:rPr lang="en" sz="1600" b="1" i="1" dirty="0">
                <a:solidFill>
                  <a:srgbClr val="E69138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600" b="1" i="1" dirty="0">
                <a:solidFill>
                  <a:srgbClr val="45818E"/>
                </a:solidFill>
                <a:latin typeface="Nunito"/>
                <a:ea typeface="Nunito"/>
                <a:cs typeface="Nunito"/>
                <a:sym typeface="Nunito"/>
              </a:rPr>
              <a:t>-&gt; Quita el archivo.txt del staging area.</a:t>
            </a:r>
            <a:endParaRPr sz="1600" b="1" i="1" dirty="0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 i="1" dirty="0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 dirty="0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" sz="1600" b="1" dirty="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 dirty="0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reset </a:t>
            </a:r>
            <a:r>
              <a:rPr lang="en" sz="1600" b="1" i="1" dirty="0">
                <a:solidFill>
                  <a:srgbClr val="45818E"/>
                </a:solidFill>
                <a:latin typeface="Nunito"/>
                <a:ea typeface="Nunito"/>
                <a:cs typeface="Nunito"/>
                <a:sym typeface="Nunito"/>
              </a:rPr>
              <a:t>-&gt; Quita todos los archivos del staging area.</a:t>
            </a:r>
            <a:endParaRPr sz="1600" b="1" i="1" dirty="0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1"/>
          <p:cNvSpPr txBox="1">
            <a:spLocks noGrp="1"/>
          </p:cNvSpPr>
          <p:nvPr>
            <p:ph type="ctrTitle" idx="4294967295"/>
          </p:nvPr>
        </p:nvSpPr>
        <p:spPr>
          <a:xfrm>
            <a:off x="4218950" y="1941600"/>
            <a:ext cx="4485900" cy="12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Demostración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Git básico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72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</a:pPr>
            <a:r>
              <a:rPr lang="en"/>
              <a:t>Ramas (Branch)</a:t>
            </a:r>
            <a:endParaRPr/>
          </a:p>
        </p:txBody>
      </p:sp>
      <p:pic>
        <p:nvPicPr>
          <p:cNvPr id="464" name="Google Shape;46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2075" y="2612923"/>
            <a:ext cx="6299850" cy="228370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72"/>
          <p:cNvSpPr txBox="1"/>
          <p:nvPr/>
        </p:nvSpPr>
        <p:spPr>
          <a:xfrm>
            <a:off x="2831701" y="1279925"/>
            <a:ext cx="34806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Las </a:t>
            </a:r>
            <a:r>
              <a:rPr lang="en" b="1"/>
              <a:t>ramas(Branch)</a:t>
            </a:r>
            <a:r>
              <a:rPr lang="en"/>
              <a:t> son bifurcaciones o variantes de un repositorio, estas pueden contener diferentes archivos y carpetas o tener todo igual excepto por algunas líneas de código.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3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smtClean="0"/>
              <a:t>Comandos de Manejo de Ramas de Git</a:t>
            </a:r>
            <a:endParaRPr lang="en-US"/>
          </a:p>
        </p:txBody>
      </p:sp>
      <p:sp>
        <p:nvSpPr>
          <p:cNvPr id="471" name="Google Shape;471;p73"/>
          <p:cNvSpPr txBox="1"/>
          <p:nvPr/>
        </p:nvSpPr>
        <p:spPr>
          <a:xfrm>
            <a:off x="412250" y="1033050"/>
            <a:ext cx="7872600" cy="3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" sz="16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branch </a:t>
            </a:r>
            <a:r>
              <a:rPr lang="en" sz="1600" b="1">
                <a:solidFill>
                  <a:srgbClr val="45818E"/>
                </a:solidFill>
                <a:latin typeface="Nunito"/>
                <a:ea typeface="Nunito"/>
                <a:cs typeface="Nunito"/>
                <a:sym typeface="Nunito"/>
              </a:rPr>
              <a:t>-&gt; Mostrar las ramas que tenemos.</a:t>
            </a:r>
            <a:endParaRPr sz="1600" b="1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" sz="16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branch </a:t>
            </a:r>
            <a:r>
              <a:rPr lang="en" sz="1600" b="1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newBranchName</a:t>
            </a:r>
            <a:r>
              <a:rPr lang="en" sz="1600" b="1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>
                <a:solidFill>
                  <a:srgbClr val="45818E"/>
                </a:solidFill>
                <a:latin typeface="Nunito"/>
                <a:ea typeface="Nunito"/>
                <a:cs typeface="Nunito"/>
                <a:sym typeface="Nunito"/>
              </a:rPr>
              <a:t>-&gt; Creamos una nueva rama.</a:t>
            </a:r>
            <a:endParaRPr sz="1600" b="1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rgbClr val="E69138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" sz="16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checkout </a:t>
            </a:r>
            <a:r>
              <a:rPr lang="en" sz="1600" b="1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nombre</a:t>
            </a:r>
            <a:r>
              <a:rPr lang="en" sz="1600" b="1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>
                <a:solidFill>
                  <a:srgbClr val="45818E"/>
                </a:solidFill>
                <a:latin typeface="Nunito"/>
                <a:ea typeface="Nunito"/>
                <a:cs typeface="Nunito"/>
                <a:sym typeface="Nunito"/>
              </a:rPr>
              <a:t>-&gt; Nos cambiamos a la rama nombre.</a:t>
            </a:r>
            <a:endParaRPr sz="1600" b="1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" sz="16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checkout </a:t>
            </a:r>
            <a:r>
              <a:rPr lang="en" sz="1600" b="1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-b nombre</a:t>
            </a:r>
            <a:r>
              <a:rPr lang="en" sz="1600" b="1">
                <a:solidFill>
                  <a:srgbClr val="E69138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600" b="1">
                <a:solidFill>
                  <a:srgbClr val="45818E"/>
                </a:solidFill>
                <a:latin typeface="Nunito"/>
                <a:ea typeface="Nunito"/>
                <a:cs typeface="Nunito"/>
                <a:sym typeface="Nunito"/>
              </a:rPr>
              <a:t>-&gt; Crear y cambiarse a una nueva rama.</a:t>
            </a:r>
            <a:endParaRPr sz="1600" b="1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" sz="16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checkout </a:t>
            </a:r>
            <a:r>
              <a:rPr lang="en" sz="1600" b="1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hash</a:t>
            </a:r>
            <a:r>
              <a:rPr lang="en" sz="1600" b="1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>
                <a:solidFill>
                  <a:srgbClr val="45818E"/>
                </a:solidFill>
                <a:latin typeface="Nunito"/>
                <a:ea typeface="Nunito"/>
                <a:cs typeface="Nunito"/>
                <a:sym typeface="Nunito"/>
              </a:rPr>
              <a:t>-&gt; Cambiarnos a un commit en específico.</a:t>
            </a:r>
            <a:endParaRPr sz="1600" b="1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" sz="16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checkout </a:t>
            </a:r>
            <a:r>
              <a:rPr lang="en" sz="1600" b="1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600" b="1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>
                <a:solidFill>
                  <a:srgbClr val="45818E"/>
                </a:solidFill>
                <a:latin typeface="Nunito"/>
                <a:ea typeface="Nunito"/>
                <a:cs typeface="Nunito"/>
                <a:sym typeface="Nunito"/>
              </a:rPr>
              <a:t>-&gt; Regresar al commit más reciente de la rama actual.</a:t>
            </a:r>
            <a:endParaRPr sz="1600" b="1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rgbClr val="E69138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" sz="16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merge </a:t>
            </a:r>
            <a:r>
              <a:rPr lang="en" sz="1600" b="1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sourceBranch</a:t>
            </a:r>
            <a:r>
              <a:rPr lang="en" sz="1600" b="1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>
                <a:solidFill>
                  <a:srgbClr val="45818E"/>
                </a:solidFill>
                <a:latin typeface="Nunito"/>
                <a:ea typeface="Nunito"/>
                <a:cs typeface="Nunito"/>
                <a:sym typeface="Nunito"/>
              </a:rPr>
              <a:t>-&gt; Unimos cambios de una rama.</a:t>
            </a:r>
            <a:endParaRPr sz="1700" b="1" i="1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4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Flow</a:t>
            </a:r>
            <a:endParaRPr/>
          </a:p>
        </p:txBody>
      </p:sp>
      <p:pic>
        <p:nvPicPr>
          <p:cNvPr id="477" name="Google Shape;477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950" y="874617"/>
            <a:ext cx="7296746" cy="4156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5"/>
          <p:cNvSpPr txBox="1">
            <a:spLocks noGrp="1"/>
          </p:cNvSpPr>
          <p:nvPr>
            <p:ph type="ctrTitle"/>
          </p:nvPr>
        </p:nvSpPr>
        <p:spPr>
          <a:xfrm>
            <a:off x="311700" y="2031325"/>
            <a:ext cx="8520600" cy="12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Repositorio Remoto</a:t>
            </a:r>
            <a:endParaRPr sz="24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pic>
        <p:nvPicPr>
          <p:cNvPr id="483" name="Google Shape;48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9048" y="824263"/>
            <a:ext cx="2145900" cy="1207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1"/>
          <p:cNvSpPr txBox="1">
            <a:spLocks noGrp="1"/>
          </p:cNvSpPr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EXTENSIONES RECOMENDADAS</a:t>
            </a:r>
            <a:endParaRPr/>
          </a:p>
        </p:txBody>
      </p:sp>
      <p:sp>
        <p:nvSpPr>
          <p:cNvPr id="144" name="Google Shape;144;p31"/>
          <p:cNvSpPr txBox="1">
            <a:spLocks noGrp="1"/>
          </p:cNvSpPr>
          <p:nvPr>
            <p:ph type="subTitle" idx="1"/>
          </p:nvPr>
        </p:nvSpPr>
        <p:spPr>
          <a:xfrm>
            <a:off x="4293025" y="2540425"/>
            <a:ext cx="3794100" cy="14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Algunas son opcionales, son completamente a gusto de cada persona, pero les recomendamos les den una oportunidad.</a:t>
            </a:r>
            <a:endParaRPr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76"/>
          <p:cNvGrpSpPr/>
          <p:nvPr/>
        </p:nvGrpSpPr>
        <p:grpSpPr>
          <a:xfrm>
            <a:off x="63675" y="190275"/>
            <a:ext cx="4493600" cy="1530300"/>
            <a:chOff x="63675" y="167450"/>
            <a:chExt cx="4493600" cy="1530300"/>
          </a:xfrm>
        </p:grpSpPr>
        <p:pic>
          <p:nvPicPr>
            <p:cNvPr id="489" name="Google Shape;489;p76"/>
            <p:cNvPicPr preferRelativeResize="0"/>
            <p:nvPr/>
          </p:nvPicPr>
          <p:blipFill rotWithShape="1">
            <a:blip r:embed="rId3">
              <a:alphaModFix/>
            </a:blip>
            <a:srcRect l="3119" t="16606" b="23873"/>
            <a:stretch/>
          </p:blipFill>
          <p:spPr>
            <a:xfrm>
              <a:off x="63675" y="167450"/>
              <a:ext cx="4493600" cy="1530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90" name="Google Shape;490;p76"/>
            <p:cNvSpPr txBox="1"/>
            <p:nvPr/>
          </p:nvSpPr>
          <p:spPr>
            <a:xfrm>
              <a:off x="1673975" y="405675"/>
              <a:ext cx="1543200" cy="76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5700" b="1">
                  <a:solidFill>
                    <a:srgbClr val="A64D79"/>
                  </a:solidFill>
                  <a:latin typeface="Nunito"/>
                  <a:ea typeface="Nunito"/>
                  <a:cs typeface="Nunito"/>
                  <a:sym typeface="Nunito"/>
                </a:rPr>
                <a:t>!=</a:t>
              </a:r>
              <a:endParaRPr sz="5700" b="1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sp>
        <p:nvSpPr>
          <p:cNvPr id="491" name="Google Shape;491;p76"/>
          <p:cNvSpPr txBox="1">
            <a:spLocks noGrp="1"/>
          </p:cNvSpPr>
          <p:nvPr>
            <p:ph type="title"/>
          </p:nvPr>
        </p:nvSpPr>
        <p:spPr>
          <a:xfrm>
            <a:off x="4976575" y="1674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sp>
        <p:nvSpPr>
          <p:cNvPr id="492" name="Google Shape;492;p76"/>
          <p:cNvSpPr txBox="1">
            <a:spLocks noGrp="1"/>
          </p:cNvSpPr>
          <p:nvPr>
            <p:ph type="body" idx="1"/>
          </p:nvPr>
        </p:nvSpPr>
        <p:spPr>
          <a:xfrm>
            <a:off x="4976575" y="10014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GitHub es un servicio basado en la nube</a:t>
            </a:r>
            <a:r>
              <a:rPr lang="en" sz="1600"/>
              <a:t> que aloja un sistema de control de versiones (VCS) llamado Git. 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Éste permite a los desarrolladores colaborar y realizar cambios en proyectos compartidos, a la vez que mantienen un seguimiento detallado de su progreso.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Es decir, github hace uso de git para permitirnos tener el código almacenado en un lugar centralizado y poder colaborar.</a:t>
            </a:r>
            <a:endParaRPr sz="1600"/>
          </a:p>
        </p:txBody>
      </p:sp>
      <p:pic>
        <p:nvPicPr>
          <p:cNvPr id="493" name="Google Shape;493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650" y="2143425"/>
            <a:ext cx="4149650" cy="2247899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p76"/>
          <p:cNvSpPr txBox="1"/>
          <p:nvPr/>
        </p:nvSpPr>
        <p:spPr>
          <a:xfrm>
            <a:off x="1359325" y="4590900"/>
            <a:ext cx="190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latin typeface="Nunito"/>
                <a:ea typeface="Nunito"/>
                <a:cs typeface="Nunito"/>
                <a:sym typeface="Nunito"/>
                <a:hlinkClick r:id="rId5"/>
              </a:rPr>
              <a:t>https://github.com/</a:t>
            </a: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7"/>
          <p:cNvSpPr txBox="1">
            <a:spLocks noGrp="1"/>
          </p:cNvSpPr>
          <p:nvPr>
            <p:ph type="ctrTitle"/>
          </p:nvPr>
        </p:nvSpPr>
        <p:spPr>
          <a:xfrm>
            <a:off x="2063525" y="2683175"/>
            <a:ext cx="5277900" cy="12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 importancia de Aprender Git y GitHub.</a:t>
            </a:r>
            <a:endParaRPr/>
          </a:p>
        </p:txBody>
      </p:sp>
      <p:pic>
        <p:nvPicPr>
          <p:cNvPr id="500" name="Google Shape;50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5650" y="1027925"/>
            <a:ext cx="1523123" cy="85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4445" y="1142575"/>
            <a:ext cx="1502576" cy="62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8"/>
          <p:cNvSpPr txBox="1">
            <a:spLocks noGrp="1"/>
          </p:cNvSpPr>
          <p:nvPr>
            <p:ph type="ctrTitle" idx="4294967295"/>
          </p:nvPr>
        </p:nvSpPr>
        <p:spPr>
          <a:xfrm>
            <a:off x="4218950" y="1941600"/>
            <a:ext cx="3783300" cy="12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Creación de una cuenta de Github.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507" name="Google Shape;5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1075" y="2968100"/>
            <a:ext cx="4224000" cy="1636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9975" y="1031725"/>
            <a:ext cx="1523123" cy="856751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78"/>
          <p:cNvSpPr txBox="1"/>
          <p:nvPr/>
        </p:nvSpPr>
        <p:spPr>
          <a:xfrm>
            <a:off x="6418725" y="4204700"/>
            <a:ext cx="2114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  <a:hlinkClick r:id="rId5">
                  <a:extLst>
                    <a:ext uri="{A12FA001-AC4F-418D-AE19-62706E023703}">
                      <ahyp:hlinkClr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r>
              <a:rPr lang="en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0" name="Google Shape;510;p78"/>
          <p:cNvSpPr/>
          <p:nvPr/>
        </p:nvSpPr>
        <p:spPr>
          <a:xfrm>
            <a:off x="7385800" y="2725900"/>
            <a:ext cx="1052100" cy="6855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9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</a:pPr>
            <a:r>
              <a:rPr lang="en"/>
              <a:t>Conectar un repositorio local a uno remoto</a:t>
            </a:r>
            <a:endParaRPr/>
          </a:p>
        </p:txBody>
      </p:sp>
      <p:sp>
        <p:nvSpPr>
          <p:cNvPr id="516" name="Google Shape;516;p79"/>
          <p:cNvSpPr txBox="1"/>
          <p:nvPr/>
        </p:nvSpPr>
        <p:spPr>
          <a:xfrm>
            <a:off x="311698" y="1147200"/>
            <a:ext cx="8283000" cy="347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Mediante el comando </a:t>
            </a:r>
            <a:r>
              <a:rPr lang="en" sz="1600" b="1">
                <a:solidFill>
                  <a:srgbClr val="24292F"/>
                </a:solidFill>
                <a:highlight>
                  <a:srgbClr val="FFFFFF"/>
                </a:highlight>
                <a:latin typeface="Roboto Mono"/>
                <a:ea typeface="Roboto Mono"/>
                <a:cs typeface="Roboto Mono"/>
                <a:sym typeface="Roboto Mono"/>
              </a:rPr>
              <a:t>git remote add origin</a:t>
            </a:r>
            <a:r>
              <a:rPr lang="en" sz="1600">
                <a:solidFill>
                  <a:srgbClr val="24292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.</a:t>
            </a:r>
            <a:endParaRPr sz="1600">
              <a:solidFill>
                <a:srgbClr val="24292F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24292F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24292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Diferencias entre el repo remoto y local</a:t>
            </a:r>
            <a:endParaRPr sz="1600" b="1">
              <a:solidFill>
                <a:srgbClr val="24292F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4292F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24292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El historial de cambios es gestionado por GIT.</a:t>
            </a:r>
            <a:endParaRPr sz="1600">
              <a:solidFill>
                <a:srgbClr val="24292F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F"/>
              </a:buClr>
              <a:buSzPts val="1600"/>
              <a:buFont typeface="Nunito"/>
              <a:buChar char="●"/>
            </a:pPr>
            <a:r>
              <a:rPr lang="en" sz="1600">
                <a:solidFill>
                  <a:srgbClr val="24292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Los repos remotos son el respaldo de nuestro local.</a:t>
            </a:r>
            <a:endParaRPr sz="1600">
              <a:solidFill>
                <a:srgbClr val="24292F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>
              <a:solidFill>
                <a:srgbClr val="24292F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24292F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Es necesario crear un repositorio en github para poder enlazarlo al repositorio local. Es importante saber donde será inicializado el repositorio (si local o en github)</a:t>
            </a:r>
            <a:endParaRPr sz="1600">
              <a:solidFill>
                <a:srgbClr val="24292F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700"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0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Comandos para Trabajar Repositorios Remotos</a:t>
            </a:r>
            <a:endParaRPr/>
          </a:p>
        </p:txBody>
      </p:sp>
      <p:sp>
        <p:nvSpPr>
          <p:cNvPr id="522" name="Google Shape;522;p80"/>
          <p:cNvSpPr txBox="1"/>
          <p:nvPr/>
        </p:nvSpPr>
        <p:spPr>
          <a:xfrm>
            <a:off x="563225" y="682775"/>
            <a:ext cx="8086800" cy="384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38761D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remote add origin </a:t>
            </a:r>
            <a:r>
              <a:rPr lang="en" sz="1600" b="1" i="1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url</a:t>
            </a:r>
            <a:r>
              <a:rPr lang="en" sz="1600" b="1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>
                <a:solidFill>
                  <a:srgbClr val="45818E"/>
                </a:solidFill>
                <a:latin typeface="Nunito"/>
                <a:ea typeface="Nunito"/>
                <a:cs typeface="Nunito"/>
                <a:sym typeface="Nunito"/>
              </a:rPr>
              <a:t>-&gt; Agregar la conexión de nuestro repo local al remoto.</a:t>
            </a:r>
            <a:endParaRPr sz="1600" b="1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" sz="16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remote set-url </a:t>
            </a:r>
            <a:r>
              <a:rPr lang="en" sz="1600" b="1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aliasName myNewUrl</a:t>
            </a:r>
            <a:r>
              <a:rPr lang="en" sz="16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>
                <a:solidFill>
                  <a:srgbClr val="45818E"/>
                </a:solidFill>
                <a:latin typeface="Nunito"/>
                <a:ea typeface="Nunito"/>
                <a:cs typeface="Nunito"/>
                <a:sym typeface="Nunito"/>
              </a:rPr>
              <a:t>-&gt; Agregar la conexión de nuestro repo local al remoto.</a:t>
            </a:r>
            <a:endParaRPr sz="1600" b="1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" sz="16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clone </a:t>
            </a:r>
            <a:r>
              <a:rPr lang="en" sz="1600" b="1" i="1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url</a:t>
            </a:r>
            <a:r>
              <a:rPr lang="en" sz="1600" b="1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>
                <a:solidFill>
                  <a:srgbClr val="45818E"/>
                </a:solidFill>
                <a:latin typeface="Nunito"/>
                <a:ea typeface="Nunito"/>
                <a:cs typeface="Nunito"/>
                <a:sym typeface="Nunito"/>
              </a:rPr>
              <a:t>-&gt; Clonar repositorio existente.</a:t>
            </a:r>
            <a:endParaRPr sz="1600" b="1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" sz="16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push </a:t>
            </a:r>
            <a:r>
              <a:rPr lang="en" sz="1600" b="1" i="1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alias branch</a:t>
            </a:r>
            <a:r>
              <a:rPr lang="en" sz="1600" b="1" i="1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600" b="1">
                <a:solidFill>
                  <a:srgbClr val="45818E"/>
                </a:solidFill>
                <a:latin typeface="Nunito"/>
                <a:ea typeface="Nunito"/>
                <a:cs typeface="Nunito"/>
                <a:sym typeface="Nunito"/>
              </a:rPr>
              <a:t>-&gt; Enviamos cambios a repositorio remoto. Ejemplo: git push origin main</a:t>
            </a:r>
            <a:endParaRPr sz="1600" b="1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" sz="16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push </a:t>
            </a:r>
            <a:r>
              <a:rPr lang="en" sz="1600" b="1" i="1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--all origin</a:t>
            </a:r>
            <a:r>
              <a:rPr lang="en" sz="1600" b="1" i="1">
                <a:solidFill>
                  <a:srgbClr val="A64D79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" sz="1600" b="1">
                <a:solidFill>
                  <a:srgbClr val="45818E"/>
                </a:solidFill>
                <a:latin typeface="Nunito"/>
                <a:ea typeface="Nunito"/>
                <a:cs typeface="Nunito"/>
                <a:sym typeface="Nunito"/>
              </a:rPr>
              <a:t>-&gt; Subir todas las ramas desde local a remoto.</a:t>
            </a:r>
            <a:endParaRPr sz="1600" b="1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b="1">
              <a:solidFill>
                <a:srgbClr val="E69138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solidFill>
                  <a:srgbClr val="38761D"/>
                </a:solidFill>
                <a:latin typeface="Roboto Mono"/>
                <a:ea typeface="Roboto Mono"/>
                <a:cs typeface="Roboto Mono"/>
                <a:sym typeface="Roboto Mono"/>
              </a:rPr>
              <a:t>git</a:t>
            </a:r>
            <a:r>
              <a:rPr lang="en" sz="1600" b="1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 b="1">
                <a:solidFill>
                  <a:srgbClr val="E69138"/>
                </a:solidFill>
                <a:latin typeface="Roboto Mono"/>
                <a:ea typeface="Roboto Mono"/>
                <a:cs typeface="Roboto Mono"/>
                <a:sym typeface="Roboto Mono"/>
              </a:rPr>
              <a:t>pull </a:t>
            </a:r>
            <a:r>
              <a:rPr lang="en" sz="1600" b="1" i="1">
                <a:solidFill>
                  <a:srgbClr val="A64D79"/>
                </a:solidFill>
                <a:latin typeface="Roboto Mono"/>
                <a:ea typeface="Roboto Mono"/>
                <a:cs typeface="Roboto Mono"/>
                <a:sym typeface="Roboto Mono"/>
              </a:rPr>
              <a:t>alias branch </a:t>
            </a:r>
            <a:r>
              <a:rPr lang="en" sz="1600" b="1">
                <a:solidFill>
                  <a:srgbClr val="45818E"/>
                </a:solidFill>
                <a:latin typeface="Nunito"/>
                <a:ea typeface="Nunito"/>
                <a:cs typeface="Nunito"/>
                <a:sym typeface="Nunito"/>
              </a:rPr>
              <a:t>-&gt; Obtenemos cambios más recientes de la rama. Ejemplo: git pull origin main</a:t>
            </a:r>
            <a:endParaRPr sz="1600" b="1">
              <a:solidFill>
                <a:srgbClr val="45818E"/>
              </a:solidFill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Nunito"/>
              <a:ea typeface="Nunito"/>
              <a:cs typeface="Nunito"/>
              <a:sym typeface="Nuni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1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</a:pPr>
            <a:r>
              <a:rPr lang="en"/>
              <a:t>Flujo con repositorio remoto</a:t>
            </a:r>
            <a:endParaRPr/>
          </a:p>
        </p:txBody>
      </p:sp>
      <p:pic>
        <p:nvPicPr>
          <p:cNvPr id="528" name="Google Shape;52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3850" y="878367"/>
            <a:ext cx="4296291" cy="4156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2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caso de Incendio...</a:t>
            </a:r>
            <a:endParaRPr/>
          </a:p>
        </p:txBody>
      </p:sp>
      <p:pic>
        <p:nvPicPr>
          <p:cNvPr id="534" name="Google Shape;53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899" y="925600"/>
            <a:ext cx="5084201" cy="392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3"/>
          <p:cNvSpPr txBox="1">
            <a:spLocks noGrp="1"/>
          </p:cNvSpPr>
          <p:nvPr>
            <p:ph type="ctrTitle" idx="4294967295"/>
          </p:nvPr>
        </p:nvSpPr>
        <p:spPr>
          <a:xfrm>
            <a:off x="4218950" y="1941600"/>
            <a:ext cx="4485900" cy="126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Demostración</a:t>
            </a: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Github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2"/>
          <p:cNvSpPr txBox="1">
            <a:spLocks noGrp="1"/>
          </p:cNvSpPr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Extensión Recomendada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Backet Pair Colorizer</a:t>
            </a:r>
            <a:endParaRPr/>
          </a:p>
        </p:txBody>
      </p:sp>
      <p:sp>
        <p:nvSpPr>
          <p:cNvPr id="150" name="Google Shape;150;p32"/>
          <p:cNvSpPr txBox="1">
            <a:spLocks noGrp="1"/>
          </p:cNvSpPr>
          <p:nvPr>
            <p:ph type="body" idx="1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Nos coloca los diferentes paréntesis, corchetes y llaves coloreados de forma diferente por cada par.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Mucho del código que escribimos se agrupa de esa forma y nos brinda mayor legibilidad para leer nuestro código.</a:t>
            </a:r>
            <a:endParaRPr sz="1600"/>
          </a:p>
        </p:txBody>
      </p:sp>
      <p:pic>
        <p:nvPicPr>
          <p:cNvPr id="151" name="Google Shape;151;p32"/>
          <p:cNvPicPr preferRelativeResize="0"/>
          <p:nvPr/>
        </p:nvPicPr>
        <p:blipFill rotWithShape="1">
          <a:blip r:embed="rId3">
            <a:alphaModFix/>
          </a:blip>
          <a:srcRect r="27060"/>
          <a:stretch/>
        </p:blipFill>
        <p:spPr>
          <a:xfrm>
            <a:off x="503075" y="143300"/>
            <a:ext cx="3641474" cy="4856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>
            <a:spLocks noGrp="1"/>
          </p:cNvSpPr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Extensión Recomendada</a:t>
            </a:r>
            <a:r>
              <a:rPr lang="en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indent-rainbow</a:t>
            </a:r>
            <a:endParaRPr/>
          </a:p>
        </p:txBody>
      </p:sp>
      <p:sp>
        <p:nvSpPr>
          <p:cNvPr id="157" name="Google Shape;157;p33"/>
          <p:cNvSpPr txBox="1">
            <a:spLocks noGrp="1"/>
          </p:cNvSpPr>
          <p:nvPr>
            <p:ph type="body" idx="1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Para escribir código más legible es común que dejemos ciertos espacios al inicio entre los elementos que nos permiten visualizar la jerarquía.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Indent rainbow lo único que hacer es colocar un sutil color para identificar mejor donde empieza y dónde termina cada bloque de código.</a:t>
            </a:r>
            <a:endParaRPr sz="1600"/>
          </a:p>
        </p:txBody>
      </p:sp>
      <p:pic>
        <p:nvPicPr>
          <p:cNvPr id="158" name="Google Shape;1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800" y="152400"/>
            <a:ext cx="382061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>
            <a:spLocks noGrp="1"/>
          </p:cNvSpPr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Extensión Indispensable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Live Server</a:t>
            </a:r>
            <a:endParaRPr/>
          </a:p>
        </p:txBody>
      </p:sp>
      <p:sp>
        <p:nvSpPr>
          <p:cNvPr id="164" name="Google Shape;164;p34"/>
          <p:cNvSpPr txBox="1">
            <a:spLocks noGrp="1"/>
          </p:cNvSpPr>
          <p:nvPr>
            <p:ph type="body" idx="1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Nos permite ejecutar un servidor web que cargue el archivo que le indiquemos (normalmente el que estemos trabajando).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Si bien el navegador puede abrir directamente los archivos HTML, no es lo mismo hacerlo de esta forma que ejecutarlos desde un servidor web.</a:t>
            </a:r>
            <a:endParaRPr sz="1600"/>
          </a:p>
        </p:txBody>
      </p:sp>
      <p:pic>
        <p:nvPicPr>
          <p:cNvPr id="165" name="Google Shape;1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25" y="572488"/>
            <a:ext cx="4384701" cy="4168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>
            <a:spLocks noGrp="1"/>
          </p:cNvSpPr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Extensión Recomendada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Material Theme</a:t>
            </a:r>
            <a:endParaRPr/>
          </a:p>
        </p:txBody>
      </p:sp>
      <p:sp>
        <p:nvSpPr>
          <p:cNvPr id="171" name="Google Shape;171;p35"/>
          <p:cNvSpPr txBox="1">
            <a:spLocks noGrp="1"/>
          </p:cNvSpPr>
          <p:nvPr>
            <p:ph type="body" idx="1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Es meramente visual. 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Cambia la apariencia y colores del editor. Tiene varias configuraciones.</a:t>
            </a:r>
            <a:endParaRPr sz="160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La elección del tema suele ser personal y a gusto de cada uno.</a:t>
            </a:r>
            <a:endParaRPr sz="1600"/>
          </a:p>
        </p:txBody>
      </p:sp>
      <p:pic>
        <p:nvPicPr>
          <p:cNvPr id="172" name="Google Shape;1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700" y="152400"/>
            <a:ext cx="3893597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v F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1773</Words>
  <Application>Microsoft Office PowerPoint</Application>
  <PresentationFormat>Presentación en pantalla (16:9)</PresentationFormat>
  <Paragraphs>328</Paragraphs>
  <Slides>57</Slides>
  <Notes>57</Notes>
  <HiddenSlides>1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64" baseType="lpstr">
      <vt:lpstr>Roboto Mono</vt:lpstr>
      <vt:lpstr>Montserrat</vt:lpstr>
      <vt:lpstr>Nunito</vt:lpstr>
      <vt:lpstr>Roboto Mono SemiBold</vt:lpstr>
      <vt:lpstr>Arial</vt:lpstr>
      <vt:lpstr>Courier New</vt:lpstr>
      <vt:lpstr>Dev F</vt:lpstr>
      <vt:lpstr>Configuración de  Entorno de Desarrollo</vt:lpstr>
      <vt:lpstr>Objetivos de la Sesión</vt:lpstr>
      <vt:lpstr>    Editor de Código:  Visual Studio Code</vt:lpstr>
      <vt:lpstr>Extensiones en VS Studio Code</vt:lpstr>
      <vt:lpstr>EXTENSIONES RECOMENDADAS</vt:lpstr>
      <vt:lpstr> Extensión Recomendada  Backet Pair Colorizer</vt:lpstr>
      <vt:lpstr> Extensión Recomendada  indent-rainbow</vt:lpstr>
      <vt:lpstr> Extensión Indispensable Live Server</vt:lpstr>
      <vt:lpstr> Extensión Recomendada Material Theme</vt:lpstr>
      <vt:lpstr> Extensión Recomendada Material Icon Theme</vt:lpstr>
      <vt:lpstr>TIP: Crear Carpetas para Cada Proyecto</vt:lpstr>
      <vt:lpstr>    Introducción a:  Terminal y Línea de Comandos</vt:lpstr>
      <vt:lpstr>Terminal</vt:lpstr>
      <vt:lpstr>Emulador de Terminal</vt:lpstr>
      <vt:lpstr>Comandos</vt:lpstr>
      <vt:lpstr>VS Studio Code Incluye una Terminal</vt:lpstr>
      <vt:lpstr>Comandos Básicos </vt:lpstr>
      <vt:lpstr>Saber dónde estoy...</vt:lpstr>
      <vt:lpstr>Mostrar contenido de una carpeta</vt:lpstr>
      <vt:lpstr>Movernos entre carpetas (cambiar de ruta)</vt:lpstr>
      <vt:lpstr>Presentación de PowerPoint</vt:lpstr>
      <vt:lpstr>Copiar archivos / carpetas</vt:lpstr>
      <vt:lpstr>Mover archivos / carpetas</vt:lpstr>
      <vt:lpstr>Borrar archivos</vt:lpstr>
      <vt:lpstr>Borrar carpetas</vt:lpstr>
      <vt:lpstr>Imprimir en pantalla el contenido de un archivo</vt:lpstr>
      <vt:lpstr>    Sistema de Control de Versiones:  Git</vt:lpstr>
      <vt:lpstr>Git es un  Sistema de Control  de Versiones</vt:lpstr>
      <vt:lpstr>¿Que significa controlar una versión?</vt:lpstr>
      <vt:lpstr>Podemos cambiar la historia...</vt:lpstr>
      <vt:lpstr>Sistema de control de versiones (VCS)</vt:lpstr>
      <vt:lpstr>Tipos de VCS (Local)</vt:lpstr>
      <vt:lpstr>Tipos de VCS (Centralizado)</vt:lpstr>
      <vt:lpstr>Tipos de VCS (Distribuido) </vt:lpstr>
      <vt:lpstr>Git</vt:lpstr>
      <vt:lpstr>¿Qué es un repositorio?</vt:lpstr>
      <vt:lpstr>Instalación de Git</vt:lpstr>
      <vt:lpstr>Durante la instalación: Rama main</vt:lpstr>
      <vt:lpstr>Configuración de Git</vt:lpstr>
      <vt:lpstr>Estados de Git </vt:lpstr>
      <vt:lpstr>Pasos para tomar una Foto en la Playa</vt:lpstr>
      <vt:lpstr>Pasos para tomar una Foto en la Playa</vt:lpstr>
      <vt:lpstr>Instantáneas (Snapshots)</vt:lpstr>
      <vt:lpstr>Comandos básicos de Git</vt:lpstr>
      <vt:lpstr>Demostración Git básico</vt:lpstr>
      <vt:lpstr>Ramas (Branch)</vt:lpstr>
      <vt:lpstr>Comandos de Manejo de Ramas de Git</vt:lpstr>
      <vt:lpstr>Git Flow</vt:lpstr>
      <vt:lpstr>    Repositorio Remoto Github</vt:lpstr>
      <vt:lpstr>Github</vt:lpstr>
      <vt:lpstr>La importancia de Aprender Git y GitHub.</vt:lpstr>
      <vt:lpstr>Creación de una cuenta de Github.</vt:lpstr>
      <vt:lpstr>Conectar un repositorio local a uno remoto</vt:lpstr>
      <vt:lpstr>Comandos para Trabajar Repositorios Remotos</vt:lpstr>
      <vt:lpstr>Flujo con repositorio remoto</vt:lpstr>
      <vt:lpstr>En caso de Incendio...</vt:lpstr>
      <vt:lpstr>Demostración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Configuración de  Entorno de Desarrollo</dc:title>
  <cp:lastModifiedBy>Salvador Glez. S.</cp:lastModifiedBy>
  <cp:revision>7</cp:revision>
  <dcterms:modified xsi:type="dcterms:W3CDTF">2022-05-03T02:50:35Z</dcterms:modified>
</cp:coreProperties>
</file>